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7"/>
  </p:sldMasterIdLst>
  <p:notesMasterIdLst>
    <p:notesMasterId r:id="rId27"/>
  </p:notesMasterIdLst>
  <p:handoutMasterIdLst>
    <p:handoutMasterId r:id="rId28"/>
  </p:handoutMasterIdLst>
  <p:sldIdLst>
    <p:sldId id="256" r:id="rId18"/>
    <p:sldId id="278" r:id="rId19"/>
    <p:sldId id="279" r:id="rId20"/>
    <p:sldId id="280" r:id="rId21"/>
    <p:sldId id="285" r:id="rId22"/>
    <p:sldId id="259" r:id="rId23"/>
    <p:sldId id="261" r:id="rId24"/>
    <p:sldId id="266" r:id="rId25"/>
    <p:sldId id="277" r:id="rId26"/>
  </p:sldIdLst>
  <p:sldSz cx="9144000" cy="5143500" type="screen16x9"/>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217E48-77C1-A9CF-7AE0-A5558F93117B}" name="Kruger, Jackie" initials="KJ" userId="S::Jackie.Kruger@claconnect.com::46ca9483-acf8-4c60-9211-a7148f123d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D8D7"/>
    <a:srgbClr val="D8E0F8"/>
    <a:srgbClr val="E3E2FA"/>
    <a:srgbClr val="A8BAEE"/>
    <a:srgbClr val="7DD2D3"/>
    <a:srgbClr val="F7F7F6"/>
    <a:srgbClr val="C5B696"/>
    <a:srgbClr val="FFFFFF"/>
    <a:srgbClr val="2E334E"/>
    <a:srgbClr val="FBC5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6281" autoAdjust="0"/>
  </p:normalViewPr>
  <p:slideViewPr>
    <p:cSldViewPr snapToGrid="0">
      <p:cViewPr varScale="1">
        <p:scale>
          <a:sx n="146" d="100"/>
          <a:sy n="146" d="100"/>
        </p:scale>
        <p:origin x="630" y="114"/>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81" d="100"/>
          <a:sy n="81" d="100"/>
        </p:scale>
        <p:origin x="30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 Target="slides/slide1.xml"/><Relationship Id="rId26"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slide" Target="slides/slide4.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slideMaster" Target="slideMasters/slideMaster1.xml"/><Relationship Id="rId25" Type="http://schemas.openxmlformats.org/officeDocument/2006/relationships/slide" Target="slides/slide8.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7.xml"/><Relationship Id="rId32"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6.xml"/><Relationship Id="rId28" Type="http://schemas.openxmlformats.org/officeDocument/2006/relationships/handoutMaster" Target="handoutMasters/handoutMaster1.xml"/><Relationship Id="rId10" Type="http://schemas.openxmlformats.org/officeDocument/2006/relationships/customXml" Target="../customXml/item10.xml"/><Relationship Id="rId19" Type="http://schemas.openxmlformats.org/officeDocument/2006/relationships/slide" Target="slides/slide2.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5.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customXml" Target="../customXml/item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9CF5982-3704-96A6-85A6-E6EAD53859D2}"/>
              </a:ext>
            </a:extLst>
          </p:cNvPr>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913F952-31A1-4DF9-D79D-C1F78FD1F802}"/>
              </a:ext>
            </a:extLst>
          </p:cNvPr>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FECEDB87-CFBD-4E68-A5C4-9898685B258A}" type="datetimeFigureOut">
              <a:rPr lang="en-US" smtClean="0"/>
              <a:t>1/5/2026</a:t>
            </a:fld>
            <a:endParaRPr lang="en-US"/>
          </a:p>
        </p:txBody>
      </p:sp>
      <p:sp>
        <p:nvSpPr>
          <p:cNvPr id="4" name="Footer Placeholder 3">
            <a:extLst>
              <a:ext uri="{FF2B5EF4-FFF2-40B4-BE49-F238E27FC236}">
                <a16:creationId xmlns:a16="http://schemas.microsoft.com/office/drawing/2014/main" id="{51B0DCC9-CABB-0A23-D07C-7A6589555811}"/>
              </a:ext>
            </a:extLst>
          </p:cNvPr>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69720FE-F3D6-E2D2-DC94-150A9946C03C}"/>
              </a:ext>
            </a:extLst>
          </p:cNvPr>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DA6E890D-7A63-427A-985B-F7F224ACD033}" type="slidenum">
              <a:rPr lang="en-US" smtClean="0"/>
              <a:t>‹#›</a:t>
            </a:fld>
            <a:endParaRPr lang="en-US"/>
          </a:p>
        </p:txBody>
      </p:sp>
    </p:spTree>
    <p:extLst>
      <p:ext uri="{BB962C8B-B14F-4D97-AF65-F5344CB8AC3E}">
        <p14:creationId xmlns:p14="http://schemas.microsoft.com/office/powerpoint/2010/main" val="16618471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37000" y="0"/>
            <a:ext cx="3011488" cy="463550"/>
          </a:xfrm>
          <a:prstGeom prst="rect">
            <a:avLst/>
          </a:prstGeom>
        </p:spPr>
        <p:txBody>
          <a:bodyPr vert="horz" lIns="91440" tIns="45720" rIns="91440" bIns="45720" rtlCol="0"/>
          <a:lstStyle>
            <a:lvl1pPr algn="r">
              <a:defRPr sz="1200"/>
            </a:lvl1pPr>
          </a:lstStyle>
          <a:p>
            <a:fld id="{D76D314A-5F6D-42B0-A57B-14527ADFBF85}" type="datetimeFigureOut">
              <a:rPr lang="en-US" smtClean="0"/>
              <a:t>1/5/2026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59425" cy="36369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37000" y="8772525"/>
            <a:ext cx="3011488" cy="463550"/>
          </a:xfrm>
          <a:prstGeom prst="rect">
            <a:avLst/>
          </a:prstGeom>
        </p:spPr>
        <p:txBody>
          <a:bodyPr vert="horz" lIns="91440" tIns="45720" rIns="91440" bIns="45720" rtlCol="0" anchor="b"/>
          <a:lstStyle>
            <a:lvl1pPr algn="r">
              <a:defRPr sz="1200"/>
            </a:lvl1pPr>
          </a:lstStyle>
          <a:p>
            <a:fld id="{00AF076E-914D-4F66-8D96-A023467F4575}" type="slidenum">
              <a:rPr lang="en-US" smtClean="0"/>
              <a:t>‹#›</a:t>
            </a:fld>
            <a:endParaRPr lang="en-US"/>
          </a:p>
        </p:txBody>
      </p:sp>
    </p:spTree>
    <p:extLst>
      <p:ext uri="{BB962C8B-B14F-4D97-AF65-F5344CB8AC3E}">
        <p14:creationId xmlns:p14="http://schemas.microsoft.com/office/powerpoint/2010/main" val="3686215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CLAglobal.com/disclaimer"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hyperlink" Target="https://www.youtube.com/user/CliftonLarsonAllen" TargetMode="External"/><Relationship Id="rId13" Type="http://schemas.openxmlformats.org/officeDocument/2006/relationships/hyperlink" Target="CLAglobal.com/disclaimer" TargetMode="External"/><Relationship Id="rId3" Type="http://schemas.openxmlformats.org/officeDocument/2006/relationships/image" Target="../media/image8.emf"/><Relationship Id="rId7" Type="http://schemas.openxmlformats.org/officeDocument/2006/relationships/image" Target="../media/image10.emf"/><Relationship Id="rId12" Type="http://schemas.openxmlformats.org/officeDocument/2006/relationships/image" Target="../media/image13.png"/><Relationship Id="rId2" Type="http://schemas.openxmlformats.org/officeDocument/2006/relationships/hyperlink" Target="https://twitter.com/CLAconnect" TargetMode="External"/><Relationship Id="rId1" Type="http://schemas.openxmlformats.org/officeDocument/2006/relationships/slideMaster" Target="../slideMasters/slideMaster1.xml"/><Relationship Id="rId6" Type="http://schemas.openxmlformats.org/officeDocument/2006/relationships/hyperlink" Target="https://www.linkedin.com/company/cliftonlarsonallen" TargetMode="External"/><Relationship Id="rId11" Type="http://schemas.openxmlformats.org/officeDocument/2006/relationships/image" Target="../media/image12.png"/><Relationship Id="rId5" Type="http://schemas.openxmlformats.org/officeDocument/2006/relationships/image" Target="../media/image9.emf"/><Relationship Id="rId10" Type="http://schemas.openxmlformats.org/officeDocument/2006/relationships/hyperlink" Target="https://www.instagram.com/lifeatcla" TargetMode="External"/><Relationship Id="rId4" Type="http://schemas.openxmlformats.org/officeDocument/2006/relationships/hyperlink" Target="https://www.facebook.com/CliftonLarsonAllen" TargetMode="External"/><Relationship Id="rId9" Type="http://schemas.openxmlformats.org/officeDocument/2006/relationships/image" Target="../media/image11.png"/><Relationship Id="rId14" Type="http://schemas.openxmlformats.org/officeDocument/2006/relationships/image" Target="../media/image5.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6.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hyperlink" Target="CLAglobal.com/disclaimer" TargetMode="Externa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CLAglobal.com/disclaimer"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2" name="Right Triangle 11">
            <a:extLst>
              <a:ext uri="{FF2B5EF4-FFF2-40B4-BE49-F238E27FC236}">
                <a16:creationId xmlns:a16="http://schemas.microsoft.com/office/drawing/2014/main" id="{81B00EAE-591E-BC07-27E2-F45746DDECD8}"/>
              </a:ext>
            </a:extLst>
          </p:cNvPr>
          <p:cNvSpPr/>
          <p:nvPr userDrawn="1"/>
        </p:nvSpPr>
        <p:spPr bwMode="auto">
          <a:xfrm flipH="1" flipV="1">
            <a:off x="4795284" y="-1"/>
            <a:ext cx="4348716" cy="1394459"/>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5" name="Picture 4">
            <a:extLst>
              <a:ext uri="{FF2B5EF4-FFF2-40B4-BE49-F238E27FC236}">
                <a16:creationId xmlns:a16="http://schemas.microsoft.com/office/drawing/2014/main" id="{09CF8B53-D467-02AF-9FAD-042FE0FEB8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6" name="Rectangle 4">
            <a:extLst>
              <a:ext uri="{FF2B5EF4-FFF2-40B4-BE49-F238E27FC236}">
                <a16:creationId xmlns:a16="http://schemas.microsoft.com/office/drawing/2014/main" id="{B303F5B5-7B20-BEA9-0C8E-F1CF6E57A4DE}"/>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7" name="Title 1">
            <a:extLst>
              <a:ext uri="{FF2B5EF4-FFF2-40B4-BE49-F238E27FC236}">
                <a16:creationId xmlns:a16="http://schemas.microsoft.com/office/drawing/2014/main" id="{CB4B325A-3E40-A3A5-AEC6-AFE703D14FE9}"/>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8" name="Slide Number Placeholder 5">
            <a:extLst>
              <a:ext uri="{FF2B5EF4-FFF2-40B4-BE49-F238E27FC236}">
                <a16:creationId xmlns:a16="http://schemas.microsoft.com/office/drawing/2014/main" id="{4F380F61-19EB-30B2-0502-47A2DE0448C2}"/>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0" name="Rectangle 9">
            <a:extLst>
              <a:ext uri="{FF2B5EF4-FFF2-40B4-BE49-F238E27FC236}">
                <a16:creationId xmlns:a16="http://schemas.microsoft.com/office/drawing/2014/main" id="{5B4E3A29-6A27-6619-BCAF-7D9ECBD54E2D}"/>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2">
                    <a:lumMod val="75000"/>
                  </a:schemeClr>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bg2">
                    <a:lumMod val="75000"/>
                  </a:schemeClr>
                </a:solidFill>
                <a:latin typeface="Calibri" panose="020F0502020204030204" pitchFamily="34" charset="0"/>
                <a:ea typeface="+mn-ea"/>
                <a:cs typeface="Calibri" panose="020F0502020204030204" pitchFamily="34" charset="0"/>
              </a:rPr>
              <a:t>is an </a:t>
            </a:r>
            <a:r>
              <a:rPr lang="en-US" sz="700" b="0" i="0" dirty="0">
                <a:solidFill>
                  <a:schemeClr val="bg2">
                    <a:lumMod val="75000"/>
                  </a:schemeClr>
                </a:solidFill>
                <a:latin typeface="Calibri" panose="020F0502020204030204" pitchFamily="34" charset="0"/>
                <a:cs typeface="Calibri" panose="020F0502020204030204" pitchFamily="34" charset="0"/>
              </a:rPr>
              <a:t>independent network member of CLA Global. See </a:t>
            </a:r>
            <a:r>
              <a:rPr lang="en-US" sz="700" b="0" i="0" dirty="0">
                <a:solidFill>
                  <a:schemeClr val="bg2">
                    <a:lumMod val="75000"/>
                  </a:schemeClr>
                </a:solidFill>
                <a:latin typeface="Calibri" panose="020F0502020204030204" pitchFamily="34" charset="0"/>
                <a:cs typeface="Calibri" panose="020F0502020204030204" pitchFamily="34" charset="0"/>
                <a:hlinkClick r:id="rId3"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2">
                    <a:lumMod val="75000"/>
                  </a:schemeClr>
                </a:solidFill>
                <a:latin typeface="Calibri" panose="020F0502020204030204" pitchFamily="34" charset="0"/>
                <a:cs typeface="Calibri" panose="020F0502020204030204" pitchFamily="34" charset="0"/>
              </a:rPr>
              <a:t>. </a:t>
            </a:r>
            <a:br>
              <a:rPr lang="en-US" sz="700" b="0" i="0" dirty="0">
                <a:solidFill>
                  <a:schemeClr val="bg2">
                    <a:lumMod val="75000"/>
                  </a:schemeClr>
                </a:solidFill>
                <a:latin typeface="Calibri" panose="020F0502020204030204" pitchFamily="34" charset="0"/>
                <a:cs typeface="Calibri" panose="020F0502020204030204" pitchFamily="34" charset="0"/>
              </a:rPr>
            </a:br>
            <a:r>
              <a:rPr lang="en-US" sz="700" b="0" i="0" dirty="0">
                <a:solidFill>
                  <a:schemeClr val="bg2">
                    <a:lumMod val="75000"/>
                  </a:schemeClr>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5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19B11-09BF-7988-A320-DB499BBB20B9}"/>
              </a:ext>
            </a:extLst>
          </p:cNvPr>
          <p:cNvSpPr/>
          <p:nvPr userDrawn="1"/>
        </p:nvSpPr>
        <p:spPr bwMode="auto">
          <a:xfrm>
            <a:off x="1" y="0"/>
            <a:ext cx="9144000" cy="407707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DAF671D1-7297-8801-8AB2-427087A78F80}"/>
              </a:ext>
            </a:extLst>
          </p:cNvPr>
          <p:cNvSpPr/>
          <p:nvPr userDrawn="1"/>
        </p:nvSpPr>
        <p:spPr bwMode="auto">
          <a:xfrm>
            <a:off x="0" y="2771680"/>
            <a:ext cx="5478449" cy="1305390"/>
          </a:xfrm>
          <a:prstGeom prst="rtTriangle">
            <a:avLst/>
          </a:prstGeom>
          <a:solidFill>
            <a:schemeClr val="accent3">
              <a:lumMod val="20000"/>
              <a:lumOff val="8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5C06161C-EC8F-BA65-FAE2-847B643428B0}"/>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FFF9CC44-1C7F-715D-1F4F-C81477D2ADD6}"/>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8C13A64-6E5D-1463-B734-C28D5D98DE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00B62FED-BD29-17E5-9D2B-E7360ECD80A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892F79A0-AA50-C346-5713-DE253A069675}"/>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9DCC0B8B-EBA0-D45D-F4C2-BB44C49692F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685EC871-B307-0E73-DB55-D9C3F6321686}"/>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extLst>
      <p:ext uri="{BB962C8B-B14F-4D97-AF65-F5344CB8AC3E}">
        <p14:creationId xmlns:p14="http://schemas.microsoft.com/office/powerpoint/2010/main" val="3220987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842772"/>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48200" y="838200"/>
            <a:ext cx="4038600" cy="3741974"/>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800"/>
            </a:lvl6pPr>
            <a:lvl7pPr>
              <a:defRPr sz="1800"/>
            </a:lvl7pPr>
            <a:lvl8pPr>
              <a:defRPr sz="1800"/>
            </a:lvl8pPr>
            <a:lvl9pPr>
              <a:defRPr sz="18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p:txBody>
          <a:bodyPr/>
          <a:lstStyle>
            <a:lvl1pPr>
              <a:defRPr/>
            </a:lvl1pPr>
          </a:lstStyle>
          <a:p>
            <a:endParaRPr lang="en-US" dirty="0"/>
          </a:p>
        </p:txBody>
      </p:sp>
      <p:sp>
        <p:nvSpPr>
          <p:cNvPr id="10"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6" name="Slide Number Placeholder 5">
            <a:extLst>
              <a:ext uri="{FF2B5EF4-FFF2-40B4-BE49-F238E27FC236}">
                <a16:creationId xmlns:a16="http://schemas.microsoft.com/office/drawing/2014/main" id="{A785448F-79A1-C1A9-67E2-FBC304449C1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795337"/>
            <a:ext cx="4040188"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457201" y="1294208"/>
            <a:ext cx="4040188"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795337"/>
            <a:ext cx="4041775" cy="479822"/>
          </a:xfrm>
        </p:spPr>
        <p:txBody>
          <a:bodyPr anchor="b"/>
          <a:lstStyle>
            <a:lvl1pPr marL="0" indent="0">
              <a:buNone/>
              <a:defRPr sz="2000" b="0" i="1">
                <a:solidFill>
                  <a:schemeClr val="accent2">
                    <a:lumMod val="50000"/>
                  </a:schemeClr>
                </a:solidFill>
                <a:latin typeface="Georgia" panose="02040502050405020303" pitchFamily="18" charset="0"/>
                <a:cs typeface="Calibri Light" panose="020F03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4645027" y="1294208"/>
            <a:ext cx="4041775" cy="3201591"/>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vl6pPr>
              <a:defRPr sz="1600"/>
            </a:lvl6pPr>
            <a:lvl7pPr>
              <a:defRPr sz="1600"/>
            </a:lvl7pPr>
            <a:lvl8pPr>
              <a:defRPr sz="1600"/>
            </a:lvl8pPr>
            <a:lvl9pPr>
              <a:defRPr sz="16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6"/>
          <p:cNvSpPr>
            <a:spLocks noGrp="1"/>
          </p:cNvSpPr>
          <p:nvPr>
            <p:ph type="ftr" sz="quarter" idx="10"/>
          </p:nvPr>
        </p:nvSpPr>
        <p:spPr/>
        <p:txBody>
          <a:bodyPr/>
          <a:lstStyle>
            <a:lvl1pPr>
              <a:defRPr/>
            </a:lvl1pPr>
          </a:lstStyle>
          <a:p>
            <a:endParaRPr lang="en-US" dirty="0"/>
          </a:p>
        </p:txBody>
      </p:sp>
      <p:sp>
        <p:nvSpPr>
          <p:cNvPr id="12"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8" name="Slide Number Placeholder 5">
            <a:extLst>
              <a:ext uri="{FF2B5EF4-FFF2-40B4-BE49-F238E27FC236}">
                <a16:creationId xmlns:a16="http://schemas.microsoft.com/office/drawing/2014/main" id="{166ED9E7-A111-CB56-8A61-2CC9CB1F80A3}"/>
              </a:ext>
            </a:extLst>
          </p:cNvPr>
          <p:cNvSpPr>
            <a:spLocks noGrp="1"/>
          </p:cNvSpPr>
          <p:nvPr>
            <p:ph type="sldNum" sz="quarter" idx="11"/>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endParaRPr lang="en-US" dirty="0"/>
          </a:p>
        </p:txBody>
      </p:sp>
      <p:sp>
        <p:nvSpPr>
          <p:cNvPr id="8" name="Title 1"/>
          <p:cNvSpPr>
            <a:spLocks noGrp="1"/>
          </p:cNvSpPr>
          <p:nvPr>
            <p:ph type="title" hasCustomPrompt="1"/>
          </p:nvPr>
        </p:nvSpPr>
        <p:spPr>
          <a:xfrm>
            <a:off x="457200" y="73152"/>
            <a:ext cx="8229600" cy="685800"/>
          </a:xfrm>
          <a:noFill/>
        </p:spPr>
        <p:txBody>
          <a:bodyPr/>
          <a:lstStyle>
            <a:lvl1pPr>
              <a:defRPr sz="3200"/>
            </a:lvl1pPr>
          </a:lstStyle>
          <a:p>
            <a:r>
              <a:rPr lang="en-US" dirty="0"/>
              <a:t>Click to Edit Title</a:t>
            </a:r>
          </a:p>
        </p:txBody>
      </p:sp>
      <p:sp>
        <p:nvSpPr>
          <p:cNvPr id="4" name="Slide Number Placeholder 5">
            <a:extLst>
              <a:ext uri="{FF2B5EF4-FFF2-40B4-BE49-F238E27FC236}">
                <a16:creationId xmlns:a16="http://schemas.microsoft.com/office/drawing/2014/main" id="{9EE09486-7CA4-60D6-B2F4-59EF8FF9A10F}"/>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dirty="0"/>
          </a:p>
        </p:txBody>
      </p:sp>
      <p:sp>
        <p:nvSpPr>
          <p:cNvPr id="4" name="Slide Number Placeholder 5">
            <a:extLst>
              <a:ext uri="{FF2B5EF4-FFF2-40B4-BE49-F238E27FC236}">
                <a16:creationId xmlns:a16="http://schemas.microsoft.com/office/drawing/2014/main" id="{8A5D5A8B-70ED-DE23-4B87-C1C76EF77744}"/>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2" y="848701"/>
            <a:ext cx="3200399" cy="469900"/>
          </a:xfrm>
        </p:spPr>
        <p:txBody>
          <a:bodyPr anchor="ctr" anchorCtr="0"/>
          <a:lstStyle>
            <a:lvl1pPr algn="l">
              <a:defRPr sz="2400" b="0"/>
            </a:lvl1pPr>
          </a:lstStyle>
          <a:p>
            <a:r>
              <a:rPr lang="en-US" dirty="0"/>
              <a:t>Click to Edit Title</a:t>
            </a:r>
          </a:p>
        </p:txBody>
      </p:sp>
      <p:sp>
        <p:nvSpPr>
          <p:cNvPr id="3" name="Content Placeholder 2"/>
          <p:cNvSpPr>
            <a:spLocks noGrp="1"/>
          </p:cNvSpPr>
          <p:nvPr>
            <p:ph idx="1" hasCustomPrompt="1"/>
          </p:nvPr>
        </p:nvSpPr>
        <p:spPr>
          <a:xfrm>
            <a:off x="4114802" y="573781"/>
            <a:ext cx="4352924" cy="3684869"/>
          </a:xfrm>
          <a:solidFill>
            <a:schemeClr val="bg1"/>
          </a:solidFill>
          <a:ln>
            <a:noFill/>
          </a:ln>
        </p:spPr>
        <p:txBody>
          <a:bodyPr anchor="ctr" anchorCtr="0"/>
          <a:lstStyle>
            <a:lvl1pPr marL="0" indent="0">
              <a:buNone/>
              <a:defRPr sz="2400">
                <a:solidFill>
                  <a:schemeClr val="tx2"/>
                </a:solidFill>
              </a:defRPr>
            </a:lvl1pPr>
            <a:lvl2pPr marL="457200" indent="0">
              <a:buNone/>
              <a:defRPr sz="2000">
                <a:solidFill>
                  <a:schemeClr val="tx2"/>
                </a:solidFill>
              </a:defRPr>
            </a:lvl2pPr>
            <a:lvl3pPr marL="914400" indent="0">
              <a:buNone/>
              <a:defRPr sz="1800">
                <a:solidFill>
                  <a:schemeClr val="tx2"/>
                </a:solidFill>
              </a:defRPr>
            </a:lvl3pPr>
            <a:lvl4pPr marL="1371600" indent="0">
              <a:buNone/>
              <a:defRPr sz="1600">
                <a:solidFill>
                  <a:schemeClr val="tx2"/>
                </a:solidFill>
              </a:defRPr>
            </a:lvl4pPr>
            <a:lvl5pPr marL="1828800" indent="0">
              <a:buNone/>
              <a:defRPr sz="1600">
                <a:solidFill>
                  <a:schemeClr val="tx2"/>
                </a:solidFill>
              </a:defRPr>
            </a:lvl5pPr>
            <a:lvl6pPr>
              <a:defRPr sz="2000"/>
            </a:lvl6pPr>
            <a:lvl7pPr>
              <a:defRPr sz="2000"/>
            </a:lvl7pPr>
            <a:lvl8pPr>
              <a:defRPr sz="2000"/>
            </a:lvl8pPr>
            <a:lvl9pPr>
              <a:defRPr sz="2000"/>
            </a:lvl9pPr>
          </a:lstStyle>
          <a:p>
            <a:pPr lvl="0"/>
            <a:r>
              <a:rPr lang="en-US" dirty="0"/>
              <a:t>Click to add content</a:t>
            </a:r>
          </a:p>
        </p:txBody>
      </p:sp>
      <p:sp>
        <p:nvSpPr>
          <p:cNvPr id="4" name="Text Placeholder 3"/>
          <p:cNvSpPr>
            <a:spLocks noGrp="1"/>
          </p:cNvSpPr>
          <p:nvPr>
            <p:ph type="body" sz="half" idx="2" hasCustomPrompt="1"/>
          </p:nvPr>
        </p:nvSpPr>
        <p:spPr>
          <a:xfrm>
            <a:off x="457202" y="1385277"/>
            <a:ext cx="3200399" cy="2873373"/>
          </a:xfrm>
        </p:spPr>
        <p:txBody>
          <a:bodyPr/>
          <a:lstStyle>
            <a:lvl1pPr marL="342900" indent="-342900">
              <a:buFont typeface="Arial" panose="020B0604020202020204" pitchFamily="34" charset="0"/>
              <a:buChar char="•"/>
              <a:defRPr sz="2000"/>
            </a:lvl1pPr>
            <a:lvl2pPr marL="628650" indent="-171450">
              <a:buFont typeface="Arial" panose="020B0604020202020204" pitchFamily="34" charset="0"/>
              <a:buChar char="•"/>
              <a:defRPr sz="1600"/>
            </a:lvl2pPr>
            <a:lvl3pPr marL="1085850" indent="-171450">
              <a:buFont typeface="Arial" panose="020B0604020202020204" pitchFamily="34" charset="0"/>
              <a:buChar char="•"/>
              <a:defRPr sz="1100"/>
            </a:lvl3pPr>
            <a:lvl4pPr marL="1543050" indent="-171450">
              <a:buFont typeface="Arial" panose="020B0604020202020204" pitchFamily="34" charset="0"/>
              <a:buChar char="•"/>
              <a:defRPr sz="1050"/>
            </a:lvl4pPr>
            <a:lvl5pPr marL="2000250" indent="-171450">
              <a:buFont typeface="Arial" panose="020B0604020202020204" pitchFamily="34" charset="0"/>
              <a:buChar char="•"/>
              <a:defRPr sz="105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0"/>
          </p:nvPr>
        </p:nvSpPr>
        <p:spPr>
          <a:xfrm>
            <a:off x="457199" y="4363541"/>
            <a:ext cx="2895600" cy="171450"/>
          </a:xfrm>
        </p:spPr>
        <p:txBody>
          <a:bodyPr/>
          <a:lstStyle>
            <a:lvl1pPr>
              <a:defRPr/>
            </a:lvl1pPr>
          </a:lstStyle>
          <a:p>
            <a:endParaRPr lang="en-US" dirty="0"/>
          </a:p>
        </p:txBody>
      </p:sp>
      <p:sp>
        <p:nvSpPr>
          <p:cNvPr id="7" name="Text Placeholder 4">
            <a:extLst>
              <a:ext uri="{FF2B5EF4-FFF2-40B4-BE49-F238E27FC236}">
                <a16:creationId xmlns:a16="http://schemas.microsoft.com/office/drawing/2014/main" id="{024266C0-9442-4818-AACA-0440A92CB4B4}"/>
              </a:ext>
            </a:extLst>
          </p:cNvPr>
          <p:cNvSpPr>
            <a:spLocks noGrp="1"/>
          </p:cNvSpPr>
          <p:nvPr>
            <p:ph type="body" sz="quarter" idx="11" hasCustomPrompt="1"/>
          </p:nvPr>
        </p:nvSpPr>
        <p:spPr>
          <a:xfrm>
            <a:off x="457199" y="526157"/>
            <a:ext cx="3200400" cy="255868"/>
          </a:xfrm>
        </p:spPr>
        <p:txBody>
          <a:bodyPr anchor="b" anchorCtr="0"/>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8" name="Slide Number Placeholder 5">
            <a:extLst>
              <a:ext uri="{FF2B5EF4-FFF2-40B4-BE49-F238E27FC236}">
                <a16:creationId xmlns:a16="http://schemas.microsoft.com/office/drawing/2014/main" id="{9A944E0B-FA0A-467B-01E4-A399399DDA3D}"/>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DE42890-AADC-0BC0-6CA3-ED7C048B6D01}"/>
              </a:ext>
            </a:extLst>
          </p:cNvPr>
          <p:cNvSpPr/>
          <p:nvPr userDrawn="1"/>
        </p:nvSpPr>
        <p:spPr bwMode="auto">
          <a:xfrm>
            <a:off x="0" y="4072835"/>
            <a:ext cx="9144000" cy="107066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accent1"/>
              </a:solidFill>
              <a:effectLst/>
              <a:latin typeface="Arial" charset="0"/>
              <a:ea typeface="ヒラギノ角ゴ Pro W3" pitchFamily="1" charset="-128"/>
            </a:endParaRPr>
          </a:p>
        </p:txBody>
      </p:sp>
      <p:sp>
        <p:nvSpPr>
          <p:cNvPr id="3" name="Picture Placeholder 2"/>
          <p:cNvSpPr>
            <a:spLocks noGrp="1"/>
          </p:cNvSpPr>
          <p:nvPr>
            <p:ph type="pic" idx="1"/>
          </p:nvPr>
        </p:nvSpPr>
        <p:spPr>
          <a:xfrm>
            <a:off x="0" y="0"/>
            <a:ext cx="9144000" cy="4072265"/>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2" name="Picture 1" descr="Icon&#10;&#10;Description automatically generated">
            <a:extLst>
              <a:ext uri="{FF2B5EF4-FFF2-40B4-BE49-F238E27FC236}">
                <a16:creationId xmlns:a16="http://schemas.microsoft.com/office/drawing/2014/main" id="{C66EE458-694C-8237-BEB4-31D0B74A91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5" name="Text Placeholder 15">
            <a:extLst>
              <a:ext uri="{FF2B5EF4-FFF2-40B4-BE49-F238E27FC236}">
                <a16:creationId xmlns:a16="http://schemas.microsoft.com/office/drawing/2014/main" id="{1633C46E-35AE-BB8A-3881-B8EF679014C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6" name="Slide Number Placeholder 5">
            <a:extLst>
              <a:ext uri="{FF2B5EF4-FFF2-40B4-BE49-F238E27FC236}">
                <a16:creationId xmlns:a16="http://schemas.microsoft.com/office/drawing/2014/main" id="{0538CE7F-C3BE-5B7D-9813-50FF880E0223}"/>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7" name="Picture 6" descr="Icon&#10;&#10;Description automatically generated">
            <a:extLst>
              <a:ext uri="{FF2B5EF4-FFF2-40B4-BE49-F238E27FC236}">
                <a16:creationId xmlns:a16="http://schemas.microsoft.com/office/drawing/2014/main" id="{2B25157E-9FAB-E077-37BE-854A3DCC7A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8" name="Rectangle 7">
            <a:extLst>
              <a:ext uri="{FF2B5EF4-FFF2-40B4-BE49-F238E27FC236}">
                <a16:creationId xmlns:a16="http://schemas.microsoft.com/office/drawing/2014/main" id="{B3A052A8-5317-10FA-29A0-75EA1657CE9D}"/>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A Promise Slide">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67557F-2FE6-AC33-761D-CA73283883D0}"/>
              </a:ext>
            </a:extLst>
          </p:cNvPr>
          <p:cNvSpPr/>
          <p:nvPr userDrawn="1"/>
        </p:nvSpPr>
        <p:spPr bwMode="auto">
          <a:xfrm>
            <a:off x="1" y="0"/>
            <a:ext cx="9144000" cy="4077070"/>
          </a:xfrm>
          <a:prstGeom prst="rect">
            <a:avLst/>
          </a:prstGeom>
          <a:solidFill>
            <a:srgbClr val="F7F7F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3" name="Right Triangle 2">
            <a:extLst>
              <a:ext uri="{FF2B5EF4-FFF2-40B4-BE49-F238E27FC236}">
                <a16:creationId xmlns:a16="http://schemas.microsoft.com/office/drawing/2014/main" id="{057DEEDB-F766-E787-856C-92DBA8D1C46D}"/>
              </a:ext>
            </a:extLst>
          </p:cNvPr>
          <p:cNvSpPr/>
          <p:nvPr userDrawn="1"/>
        </p:nvSpPr>
        <p:spPr bwMode="auto">
          <a:xfrm>
            <a:off x="0" y="2771680"/>
            <a:ext cx="5478449" cy="1305390"/>
          </a:xfrm>
          <a:prstGeom prst="rtTriangle">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5" name="Rectangle 3">
            <a:extLst>
              <a:ext uri="{FF2B5EF4-FFF2-40B4-BE49-F238E27FC236}">
                <a16:creationId xmlns:a16="http://schemas.microsoft.com/office/drawing/2014/main" id="{70003AE5-3F59-8926-AC61-5DADB87BEF7C}"/>
              </a:ext>
            </a:extLst>
          </p:cNvPr>
          <p:cNvSpPr>
            <a:spLocks noGrp="1" noChangeArrowheads="1"/>
          </p:cNvSpPr>
          <p:nvPr>
            <p:ph type="ctrTitle" hasCustomPrompt="1"/>
          </p:nvPr>
        </p:nvSpPr>
        <p:spPr>
          <a:xfrm>
            <a:off x="772338" y="325761"/>
            <a:ext cx="7599324" cy="663076"/>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sp>
        <p:nvSpPr>
          <p:cNvPr id="18" name="Content Placeholder 17">
            <a:extLst>
              <a:ext uri="{FF2B5EF4-FFF2-40B4-BE49-F238E27FC236}">
                <a16:creationId xmlns:a16="http://schemas.microsoft.com/office/drawing/2014/main" id="{B959EB38-EAF1-93FD-C7C0-380A3299ECB5}"/>
              </a:ext>
            </a:extLst>
          </p:cNvPr>
          <p:cNvSpPr>
            <a:spLocks noGrp="1"/>
          </p:cNvSpPr>
          <p:nvPr>
            <p:ph sz="quarter" idx="11" hasCustomPrompt="1"/>
          </p:nvPr>
        </p:nvSpPr>
        <p:spPr>
          <a:xfrm>
            <a:off x="772337" y="1066430"/>
            <a:ext cx="7599323" cy="2628116"/>
          </a:xfrm>
        </p:spPr>
        <p:txBody>
          <a:bodyPr/>
          <a:lstStyle>
            <a:lvl1pPr marL="0" indent="0" algn="ctr">
              <a:buNone/>
              <a:defRPr/>
            </a:lvl1pPr>
          </a:lstStyle>
          <a:p>
            <a:pPr lvl="0"/>
            <a:r>
              <a:rPr lang="en-US" dirty="0"/>
              <a:t>Click to add content</a:t>
            </a:r>
          </a:p>
        </p:txBody>
      </p:sp>
      <p:pic>
        <p:nvPicPr>
          <p:cNvPr id="4" name="Picture 3" descr="Icon&#10;&#10;Description automatically generated">
            <a:extLst>
              <a:ext uri="{FF2B5EF4-FFF2-40B4-BE49-F238E27FC236}">
                <a16:creationId xmlns:a16="http://schemas.microsoft.com/office/drawing/2014/main" id="{425B2BF2-8AAD-F84B-A55B-25F283F58A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12" name="Text Placeholder 15">
            <a:extLst>
              <a:ext uri="{FF2B5EF4-FFF2-40B4-BE49-F238E27FC236}">
                <a16:creationId xmlns:a16="http://schemas.microsoft.com/office/drawing/2014/main" id="{7EC0DF60-086F-4FB0-64BF-1D114AC26BE0}"/>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13" name="Slide Number Placeholder 5">
            <a:extLst>
              <a:ext uri="{FF2B5EF4-FFF2-40B4-BE49-F238E27FC236}">
                <a16:creationId xmlns:a16="http://schemas.microsoft.com/office/drawing/2014/main" id="{C9094FFC-CEA7-E696-F0DF-10C966EDB559}"/>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4" name="Picture 13" descr="Icon&#10;&#10;Description automatically generated">
            <a:extLst>
              <a:ext uri="{FF2B5EF4-FFF2-40B4-BE49-F238E27FC236}">
                <a16:creationId xmlns:a16="http://schemas.microsoft.com/office/drawing/2014/main" id="{CEBE77CA-C9BE-D0D7-BA0C-502A341E11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5" name="Rectangle 14">
            <a:extLst>
              <a:ext uri="{FF2B5EF4-FFF2-40B4-BE49-F238E27FC236}">
                <a16:creationId xmlns:a16="http://schemas.microsoft.com/office/drawing/2014/main" id="{093B3263-8B6F-82F9-C80F-DE2CD9218DB8}"/>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extLst>
      <p:ext uri="{BB962C8B-B14F-4D97-AF65-F5344CB8AC3E}">
        <p14:creationId xmlns:p14="http://schemas.microsoft.com/office/powerpoint/2010/main" val="351190136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413BD5C-C95E-4E77-8047-3BD0E62CEF60}"/>
              </a:ext>
            </a:extLst>
          </p:cNvPr>
          <p:cNvSpPr txBox="1"/>
          <p:nvPr/>
        </p:nvSpPr>
        <p:spPr>
          <a:xfrm>
            <a:off x="1350532" y="3415307"/>
            <a:ext cx="2025704" cy="369332"/>
          </a:xfrm>
          <a:prstGeom prst="rect">
            <a:avLst/>
          </a:prstGeom>
          <a:noFill/>
        </p:spPr>
        <p:txBody>
          <a:bodyPr wrap="square" rtlCol="0">
            <a:spAutoFit/>
          </a:bodyPr>
          <a:lstStyle/>
          <a:p>
            <a:pPr algn="l"/>
            <a:r>
              <a:rPr lang="en-US" sz="1800" b="0" dirty="0" err="1">
                <a:solidFill>
                  <a:schemeClr val="bg1"/>
                </a:solidFill>
              </a:rPr>
              <a:t>CLAconnect.com</a:t>
            </a:r>
            <a:endParaRPr lang="en-US" sz="1800" b="0" dirty="0">
              <a:solidFill>
                <a:schemeClr val="bg1"/>
              </a:solidFill>
            </a:endParaRPr>
          </a:p>
        </p:txBody>
      </p:sp>
      <p:pic>
        <p:nvPicPr>
          <p:cNvPr id="22" name="Picture 21">
            <a:hlinkClick r:id="rId2"/>
            <a:extLst>
              <a:ext uri="{FF2B5EF4-FFF2-40B4-BE49-F238E27FC236}">
                <a16:creationId xmlns:a16="http://schemas.microsoft.com/office/drawing/2014/main" id="{5260E43D-7C6D-46A8-976B-EEBA496DE448}"/>
              </a:ext>
            </a:extLst>
          </p:cNvPr>
          <p:cNvPicPr>
            <a:picLocks noChangeAspect="1"/>
          </p:cNvPicPr>
          <p:nvPr/>
        </p:nvPicPr>
        <p:blipFill>
          <a:blip r:embed="rId3" cstate="print">
            <a:alphaModFix amt="80000"/>
            <a:extLst>
              <a:ext uri="{28A0092B-C50C-407E-A947-70E740481C1C}">
                <a14:useLocalDpi xmlns:a14="http://schemas.microsoft.com/office/drawing/2010/main"/>
              </a:ext>
            </a:extLst>
          </a:blip>
          <a:stretch>
            <a:fillRect/>
          </a:stretch>
        </p:blipFill>
        <p:spPr>
          <a:xfrm>
            <a:off x="2259160" y="3876797"/>
            <a:ext cx="229981" cy="229981"/>
          </a:xfrm>
          <a:prstGeom prst="rect">
            <a:avLst/>
          </a:prstGeom>
        </p:spPr>
      </p:pic>
      <p:pic>
        <p:nvPicPr>
          <p:cNvPr id="23" name="Picture 22">
            <a:hlinkClick r:id="rId4"/>
            <a:extLst>
              <a:ext uri="{FF2B5EF4-FFF2-40B4-BE49-F238E27FC236}">
                <a16:creationId xmlns:a16="http://schemas.microsoft.com/office/drawing/2014/main" id="{ADE720D9-B778-475B-97D6-F2526B90F17A}"/>
              </a:ext>
            </a:extLst>
          </p:cNvPr>
          <p:cNvPicPr>
            <a:picLocks noChangeAspect="1"/>
          </p:cNvPicPr>
          <p:nvPr/>
        </p:nvPicPr>
        <p:blipFill>
          <a:blip r:embed="rId5">
            <a:alphaModFix amt="80000"/>
            <a:extLst>
              <a:ext uri="{28A0092B-C50C-407E-A947-70E740481C1C}">
                <a14:useLocalDpi xmlns:a14="http://schemas.microsoft.com/office/drawing/2010/main"/>
              </a:ext>
            </a:extLst>
          </a:blip>
          <a:stretch>
            <a:fillRect/>
          </a:stretch>
        </p:blipFill>
        <p:spPr>
          <a:xfrm>
            <a:off x="1845211" y="3877239"/>
            <a:ext cx="229096" cy="229096"/>
          </a:xfrm>
          <a:prstGeom prst="rect">
            <a:avLst/>
          </a:prstGeom>
        </p:spPr>
      </p:pic>
      <p:pic>
        <p:nvPicPr>
          <p:cNvPr id="24" name="Picture 23">
            <a:hlinkClick r:id="rId6"/>
            <a:extLst>
              <a:ext uri="{FF2B5EF4-FFF2-40B4-BE49-F238E27FC236}">
                <a16:creationId xmlns:a16="http://schemas.microsoft.com/office/drawing/2014/main" id="{DED96B5A-AEDD-460B-B22F-74A95671E842}"/>
              </a:ext>
            </a:extLst>
          </p:cNvPr>
          <p:cNvPicPr>
            <a:picLocks noChangeAspect="1"/>
          </p:cNvPicPr>
          <p:nvPr/>
        </p:nvPicPr>
        <p:blipFill>
          <a:blip r:embed="rId7">
            <a:alphaModFix amt="80000"/>
            <a:extLst>
              <a:ext uri="{28A0092B-C50C-407E-A947-70E740481C1C}">
                <a14:useLocalDpi xmlns:a14="http://schemas.microsoft.com/office/drawing/2010/main"/>
              </a:ext>
            </a:extLst>
          </a:blip>
          <a:stretch>
            <a:fillRect/>
          </a:stretch>
        </p:blipFill>
        <p:spPr>
          <a:xfrm>
            <a:off x="1437639" y="3880428"/>
            <a:ext cx="222718" cy="222718"/>
          </a:xfrm>
          <a:prstGeom prst="rect">
            <a:avLst/>
          </a:prstGeom>
        </p:spPr>
      </p:pic>
      <p:pic>
        <p:nvPicPr>
          <p:cNvPr id="25" name="Picture 24">
            <a:hlinkClick r:id="rId8"/>
            <a:extLst>
              <a:ext uri="{FF2B5EF4-FFF2-40B4-BE49-F238E27FC236}">
                <a16:creationId xmlns:a16="http://schemas.microsoft.com/office/drawing/2014/main" id="{5565F02C-D834-4BEE-962B-FA495659FD5B}"/>
              </a:ext>
            </a:extLst>
          </p:cNvPr>
          <p:cNvPicPr>
            <a:picLocks noChangeAspect="1"/>
          </p:cNvPicPr>
          <p:nvPr/>
        </p:nvPicPr>
        <p:blipFill>
          <a:blip r:embed="rId9" cstate="print">
            <a:alphaModFix amt="80000"/>
            <a:extLst>
              <a:ext uri="{28A0092B-C50C-407E-A947-70E740481C1C}">
                <a14:useLocalDpi xmlns:a14="http://schemas.microsoft.com/office/drawing/2010/main"/>
              </a:ext>
            </a:extLst>
          </a:blip>
          <a:stretch>
            <a:fillRect/>
          </a:stretch>
        </p:blipFill>
        <p:spPr>
          <a:xfrm>
            <a:off x="2673996" y="3900779"/>
            <a:ext cx="257913" cy="182015"/>
          </a:xfrm>
          <a:prstGeom prst="rect">
            <a:avLst/>
          </a:prstGeom>
        </p:spPr>
      </p:pic>
      <p:pic>
        <p:nvPicPr>
          <p:cNvPr id="26" name="Picture 25">
            <a:hlinkClick r:id="rId10"/>
            <a:extLst>
              <a:ext uri="{FF2B5EF4-FFF2-40B4-BE49-F238E27FC236}">
                <a16:creationId xmlns:a16="http://schemas.microsoft.com/office/drawing/2014/main" id="{50B798DB-1C2E-4160-BA72-C4628406A873}"/>
              </a:ext>
            </a:extLst>
          </p:cNvPr>
          <p:cNvPicPr>
            <a:picLocks noChangeAspect="1"/>
          </p:cNvPicPr>
          <p:nvPr/>
        </p:nvPicPr>
        <p:blipFill>
          <a:blip r:embed="rId11" cstate="print">
            <a:alphaModFix amt="80000"/>
            <a:extLst>
              <a:ext uri="{28A0092B-C50C-407E-A947-70E740481C1C}">
                <a14:useLocalDpi xmlns:a14="http://schemas.microsoft.com/office/drawing/2010/main"/>
              </a:ext>
            </a:extLst>
          </a:blip>
          <a:stretch>
            <a:fillRect/>
          </a:stretch>
        </p:blipFill>
        <p:spPr>
          <a:xfrm>
            <a:off x="3116761" y="3876797"/>
            <a:ext cx="229981" cy="229981"/>
          </a:xfrm>
          <a:prstGeom prst="rect">
            <a:avLst/>
          </a:prstGeom>
        </p:spPr>
      </p:pic>
      <p:sp>
        <p:nvSpPr>
          <p:cNvPr id="18" name="Content Placeholder 3"/>
          <p:cNvSpPr>
            <a:spLocks noGrp="1"/>
          </p:cNvSpPr>
          <p:nvPr>
            <p:ph sz="half" idx="2" hasCustomPrompt="1"/>
          </p:nvPr>
        </p:nvSpPr>
        <p:spPr>
          <a:xfrm>
            <a:off x="1350532" y="326018"/>
            <a:ext cx="4210049" cy="2590800"/>
          </a:xfrm>
          <a:noFill/>
        </p:spPr>
        <p:txBody>
          <a:bodyPr anchor="ctr" anchorCtr="0"/>
          <a:lstStyle>
            <a:lvl1pPr marL="0" indent="3175">
              <a:spcBef>
                <a:spcPts val="0"/>
              </a:spcBef>
              <a:buNone/>
              <a:defRPr sz="2400" b="0" i="1">
                <a:solidFill>
                  <a:schemeClr val="bg1"/>
                </a:solidFill>
                <a:latin typeface="Georgia" panose="02040502050405020303" pitchFamily="18" charset="0"/>
              </a:defRPr>
            </a:lvl1pPr>
            <a:lvl2pPr marL="0" indent="3175">
              <a:spcBef>
                <a:spcPts val="0"/>
              </a:spcBef>
              <a:buNone/>
              <a:defRPr sz="1800" b="0">
                <a:solidFill>
                  <a:schemeClr val="bg1"/>
                </a:solidFill>
              </a:defRPr>
            </a:lvl2pPr>
            <a:lvl3pPr marL="0" indent="3175">
              <a:spcBef>
                <a:spcPts val="0"/>
              </a:spcBef>
              <a:buNone/>
              <a:defRPr sz="1600" b="0">
                <a:solidFill>
                  <a:schemeClr val="bg1"/>
                </a:solidFill>
              </a:defRPr>
            </a:lvl3pPr>
            <a:lvl4pPr marL="3175" indent="-3175">
              <a:spcBef>
                <a:spcPts val="0"/>
              </a:spcBef>
              <a:buNone/>
              <a:defRPr sz="1400" b="0">
                <a:solidFill>
                  <a:schemeClr val="bg1"/>
                </a:solidFill>
              </a:defRPr>
            </a:lvl4pPr>
            <a:lvl5pPr marL="0" indent="3175">
              <a:spcBef>
                <a:spcPts val="0"/>
              </a:spcBef>
              <a:buNone/>
              <a:defRPr sz="1400" b="0">
                <a:solidFill>
                  <a:schemeClr val="bg1"/>
                </a:solidFill>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descr="Icon&#10;&#10;Description automatically generated">
            <a:extLst>
              <a:ext uri="{FF2B5EF4-FFF2-40B4-BE49-F238E27FC236}">
                <a16:creationId xmlns:a16="http://schemas.microsoft.com/office/drawing/2014/main" id="{6F5E5BBF-B944-4DAB-A437-A06804C4B26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5440" y="3415307"/>
            <a:ext cx="694944" cy="694944"/>
          </a:xfrm>
          <a:prstGeom prst="rect">
            <a:avLst/>
          </a:prstGeom>
        </p:spPr>
      </p:pic>
      <p:sp>
        <p:nvSpPr>
          <p:cNvPr id="13" name="TextBox 12">
            <a:extLst>
              <a:ext uri="{FF2B5EF4-FFF2-40B4-BE49-F238E27FC236}">
                <a16:creationId xmlns:a16="http://schemas.microsoft.com/office/drawing/2014/main" id="{295DD8B1-608A-4A28-9870-155B6669A98C}"/>
              </a:ext>
            </a:extLst>
          </p:cNvPr>
          <p:cNvSpPr txBox="1"/>
          <p:nvPr/>
        </p:nvSpPr>
        <p:spPr>
          <a:xfrm>
            <a:off x="1321036" y="4285449"/>
            <a:ext cx="6497652" cy="276999"/>
          </a:xfrm>
          <a:prstGeom prst="rect">
            <a:avLst/>
          </a:prstGeom>
          <a:noFill/>
        </p:spPr>
        <p:txBody>
          <a:bodyPr wrap="square" rtlCol="0">
            <a:spAutoFit/>
          </a:bodyPr>
          <a:lstStyle/>
          <a:p>
            <a:pPr algn="l"/>
            <a:r>
              <a:rPr lang="en-US" sz="1200" spc="50" baseline="0" dirty="0">
                <a:solidFill>
                  <a:schemeClr val="bg1"/>
                </a:solidFill>
              </a:rPr>
              <a:t>CPAs  |  CONSULTANTS  |  WEALTH ADVISORS</a:t>
            </a:r>
          </a:p>
        </p:txBody>
      </p:sp>
      <p:sp>
        <p:nvSpPr>
          <p:cNvPr id="14" name="Rectangle 13">
            <a:extLst>
              <a:ext uri="{FF2B5EF4-FFF2-40B4-BE49-F238E27FC236}">
                <a16:creationId xmlns:a16="http://schemas.microsoft.com/office/drawing/2014/main" id="{6B473FB1-4CB4-448D-B70B-E88D902883D4}"/>
              </a:ext>
            </a:extLst>
          </p:cNvPr>
          <p:cNvSpPr/>
          <p:nvPr/>
        </p:nvSpPr>
        <p:spPr>
          <a:xfrm>
            <a:off x="1321035" y="4509592"/>
            <a:ext cx="6807711"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dirty="0">
                <a:solidFill>
                  <a:schemeClr val="bg1"/>
                </a:solidFill>
                <a:latin typeface="Calibri" panose="020F0502020204030204" pitchFamily="34" charset="0"/>
                <a:cs typeface="Calibri" panose="020F0502020204030204" pitchFamily="34" charset="0"/>
              </a:rPr>
              <a:t>©2023 CliftonLarsonAllen LLP. CLA (CliftonLarsonAllen LLP) </a:t>
            </a:r>
            <a:r>
              <a:rPr lang="en-US" sz="800" b="0" i="0" kern="1200" dirty="0">
                <a:solidFill>
                  <a:schemeClr val="bg1"/>
                </a:solidFill>
                <a:latin typeface="Calibri" panose="020F0502020204030204" pitchFamily="34" charset="0"/>
                <a:ea typeface="+mn-ea"/>
                <a:cs typeface="Calibri" panose="020F0502020204030204" pitchFamily="34" charset="0"/>
              </a:rPr>
              <a:t>is an </a:t>
            </a:r>
            <a:r>
              <a:rPr lang="en-US" sz="800" b="0" i="0" dirty="0">
                <a:solidFill>
                  <a:schemeClr val="bg1"/>
                </a:solidFill>
                <a:latin typeface="Calibri" panose="020F0502020204030204" pitchFamily="34" charset="0"/>
                <a:cs typeface="Calibri" panose="020F0502020204030204" pitchFamily="34" charset="0"/>
              </a:rPr>
              <a:t>independent network member of CLA Global. See </a:t>
            </a:r>
            <a:r>
              <a:rPr lang="en-US" sz="800" b="0" i="0" dirty="0">
                <a:solidFill>
                  <a:schemeClr val="bg1"/>
                </a:solidFill>
                <a:latin typeface="Calibri" panose="020F0502020204030204" pitchFamily="34" charset="0"/>
                <a:cs typeface="Calibri" panose="020F0502020204030204" pitchFamily="34" charset="0"/>
                <a:hlinkClick r:id="rId13" action="ppaction://hlinkfile">
                  <a:extLst>
                    <a:ext uri="{A12FA001-AC4F-418D-AE19-62706E023703}">
                      <ahyp:hlinkClr xmlns:ahyp="http://schemas.microsoft.com/office/drawing/2018/hyperlinkcolor" val="tx"/>
                    </a:ext>
                  </a:extLst>
                </a:hlinkClick>
              </a:rPr>
              <a:t>CLAglobal.com/disclaimer</a:t>
            </a:r>
            <a:r>
              <a:rPr lang="en-US" sz="800" b="0" i="0" dirty="0">
                <a:solidFill>
                  <a:schemeClr val="bg1"/>
                </a:solidFill>
                <a:latin typeface="Calibri" panose="020F0502020204030204" pitchFamily="34" charset="0"/>
                <a:cs typeface="Calibri" panose="020F0502020204030204" pitchFamily="34" charset="0"/>
              </a:rPr>
              <a:t>. </a:t>
            </a:r>
            <a:br>
              <a:rPr lang="en-US" sz="800" b="0" i="0" dirty="0">
                <a:solidFill>
                  <a:schemeClr val="bg1"/>
                </a:solidFill>
                <a:latin typeface="Calibri" panose="020F0502020204030204" pitchFamily="34" charset="0"/>
                <a:cs typeface="Calibri" panose="020F0502020204030204" pitchFamily="34" charset="0"/>
              </a:rPr>
            </a:br>
            <a:r>
              <a:rPr lang="en-US" sz="8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pic>
        <p:nvPicPr>
          <p:cNvPr id="2" name="Picture 1">
            <a:extLst>
              <a:ext uri="{FF2B5EF4-FFF2-40B4-BE49-F238E27FC236}">
                <a16:creationId xmlns:a16="http://schemas.microsoft.com/office/drawing/2014/main" id="{06715630-EFE2-7585-B06D-D17E68539F1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73998" y="3437167"/>
            <a:ext cx="697827" cy="694944"/>
          </a:xfrm>
          <a:prstGeom prst="rect">
            <a:avLst/>
          </a:prstGeom>
        </p:spPr>
      </p:pic>
      <p:sp>
        <p:nvSpPr>
          <p:cNvPr id="4" name="Slide Number Placeholder 5">
            <a:extLst>
              <a:ext uri="{FF2B5EF4-FFF2-40B4-BE49-F238E27FC236}">
                <a16:creationId xmlns:a16="http://schemas.microsoft.com/office/drawing/2014/main" id="{F98635D6-ECD1-6C8C-F52B-300D368D46B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ponsor 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5F85E-9141-4318-A4CA-0B2733575B8A}"/>
              </a:ext>
            </a:extLst>
          </p:cNvPr>
          <p:cNvPicPr>
            <a:picLocks noChangeAspect="1"/>
          </p:cNvPicPr>
          <p:nvPr/>
        </p:nvPicPr>
        <p:blipFill>
          <a:blip r:embed="rId2">
            <a:extLst>
              <a:ext uri="{28A0092B-C50C-407E-A947-70E740481C1C}">
                <a14:useLocalDpi xmlns:a14="http://schemas.microsoft.com/office/drawing/2010/main" val="0"/>
              </a:ext>
            </a:extLst>
          </a:blip>
          <a:srcRect t="9013" b="9013"/>
          <a:stretch/>
        </p:blipFill>
        <p:spPr>
          <a:xfrm>
            <a:off x="0" y="0"/>
            <a:ext cx="9144000" cy="4203290"/>
          </a:xfrm>
          <a:prstGeom prst="rect">
            <a:avLst/>
          </a:prstGeom>
        </p:spPr>
      </p:pic>
      <p:pic>
        <p:nvPicPr>
          <p:cNvPr id="24" name="Picture 23">
            <a:extLst>
              <a:ext uri="{FF2B5EF4-FFF2-40B4-BE49-F238E27FC236}">
                <a16:creationId xmlns:a16="http://schemas.microsoft.com/office/drawing/2014/main" id="{D48EE3AD-BB26-46C1-A0B3-79A76397E6A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060564" y="4489898"/>
            <a:ext cx="1880421" cy="470105"/>
          </a:xfrm>
          <a:prstGeom prst="rect">
            <a:avLst/>
          </a:prstGeom>
        </p:spPr>
      </p:pic>
      <p:pic>
        <p:nvPicPr>
          <p:cNvPr id="25" name="Picture 24">
            <a:extLst>
              <a:ext uri="{FF2B5EF4-FFF2-40B4-BE49-F238E27FC236}">
                <a16:creationId xmlns:a16="http://schemas.microsoft.com/office/drawing/2014/main" id="{4357834C-AECE-4692-A62C-184B1159CB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014" y="4445378"/>
            <a:ext cx="561467" cy="559146"/>
          </a:xfrm>
          <a:prstGeom prst="rect">
            <a:avLst/>
          </a:prstGeom>
        </p:spPr>
      </p:pic>
      <p:sp>
        <p:nvSpPr>
          <p:cNvPr id="2" name="Rectangle 1">
            <a:extLst>
              <a:ext uri="{FF2B5EF4-FFF2-40B4-BE49-F238E27FC236}">
                <a16:creationId xmlns:a16="http://schemas.microsoft.com/office/drawing/2014/main" id="{91ABBA9C-B6F3-C868-9E62-C719F2339381}"/>
              </a:ext>
            </a:extLst>
          </p:cNvPr>
          <p:cNvSpPr/>
          <p:nvPr userDrawn="1"/>
        </p:nvSpPr>
        <p:spPr bwMode="auto">
          <a:xfrm>
            <a:off x="0" y="0"/>
            <a:ext cx="9142644" cy="420329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3" name="Rectangle 4">
            <a:extLst>
              <a:ext uri="{FF2B5EF4-FFF2-40B4-BE49-F238E27FC236}">
                <a16:creationId xmlns:a16="http://schemas.microsoft.com/office/drawing/2014/main" id="{2DF0BD17-98A6-C185-B0A9-3DDA744C2729}"/>
              </a:ext>
            </a:extLst>
          </p:cNvPr>
          <p:cNvSpPr>
            <a:spLocks noGrp="1" noChangeArrowheads="1"/>
          </p:cNvSpPr>
          <p:nvPr>
            <p:ph type="subTitle" idx="1" hasCustomPrompt="1"/>
          </p:nvPr>
        </p:nvSpPr>
        <p:spPr>
          <a:xfrm>
            <a:off x="620219" y="2571750"/>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5" name="Title 1">
            <a:extLst>
              <a:ext uri="{FF2B5EF4-FFF2-40B4-BE49-F238E27FC236}">
                <a16:creationId xmlns:a16="http://schemas.microsoft.com/office/drawing/2014/main" id="{447ED337-202C-2C92-EB17-73C3BDBA5CD8}"/>
              </a:ext>
            </a:extLst>
          </p:cNvPr>
          <p:cNvSpPr>
            <a:spLocks noGrp="1"/>
          </p:cNvSpPr>
          <p:nvPr>
            <p:ph type="title" hasCustomPrompt="1"/>
          </p:nvPr>
        </p:nvSpPr>
        <p:spPr>
          <a:xfrm>
            <a:off x="620220" y="1065884"/>
            <a:ext cx="7903561" cy="1394460"/>
          </a:xfrm>
          <a:noFill/>
        </p:spPr>
        <p:txBody>
          <a:bodyPr anchor="b"/>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6" name="TextBox 5">
            <a:extLst>
              <a:ext uri="{FF2B5EF4-FFF2-40B4-BE49-F238E27FC236}">
                <a16:creationId xmlns:a16="http://schemas.microsoft.com/office/drawing/2014/main" id="{4345A6C7-4369-2814-996F-C18233FD0225}"/>
              </a:ext>
            </a:extLst>
          </p:cNvPr>
          <p:cNvSpPr txBox="1"/>
          <p:nvPr userDrawn="1"/>
        </p:nvSpPr>
        <p:spPr>
          <a:xfrm>
            <a:off x="1097395" y="4635403"/>
            <a:ext cx="1384300" cy="200055"/>
          </a:xfrm>
          <a:prstGeom prst="rect">
            <a:avLst/>
          </a:prstGeom>
          <a:noFill/>
        </p:spPr>
        <p:txBody>
          <a:bodyPr wrap="square" anchor="ctr" anchorCtr="0">
            <a:spAutoFit/>
          </a:bodyPr>
          <a:lstStyle/>
          <a:p>
            <a:pPr algn="l"/>
            <a:r>
              <a:rPr lang="en-US" sz="700" dirty="0">
                <a:solidFill>
                  <a:schemeClr val="accent1"/>
                </a:solidFill>
              </a:rPr>
              <a:t>©2023 CliftonLarsonAllen LLP</a:t>
            </a:r>
          </a:p>
        </p:txBody>
      </p:sp>
    </p:spTree>
    <p:extLst>
      <p:ext uri="{BB962C8B-B14F-4D97-AF65-F5344CB8AC3E}">
        <p14:creationId xmlns:p14="http://schemas.microsoft.com/office/powerpoint/2010/main" val="30257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noFill/>
        </p:spPr>
        <p:txBody>
          <a:bodyPr/>
          <a:lstStyle>
            <a:lvl1pPr>
              <a:defRPr sz="3200"/>
            </a:lvl1pPr>
          </a:lstStyle>
          <a:p>
            <a:r>
              <a:rPr lang="en-US" dirty="0"/>
              <a:t>Click to Edit Title</a:t>
            </a:r>
          </a:p>
        </p:txBody>
      </p:sp>
      <p:sp>
        <p:nvSpPr>
          <p:cNvPr id="3" name="Content Placeholder 2"/>
          <p:cNvSpPr>
            <a:spLocks noGrp="1"/>
          </p:cNvSpPr>
          <p:nvPr>
            <p:ph idx="1" hasCustomPrompt="1"/>
          </p:nvPr>
        </p:nvSpPr>
        <p:spPr>
          <a:xfrm>
            <a:off x="457200" y="804672"/>
            <a:ext cx="8229600" cy="3672078"/>
          </a:xfrm>
        </p:spPr>
        <p:txBody>
          <a:bodyPr/>
          <a:lstStyle>
            <a:lvl1pPr>
              <a:defRPr sz="2400">
                <a:latin typeface="Calibri" panose="020F0502020204030204" pitchFamily="34" charset="0"/>
                <a:cs typeface="Calibri" panose="020F0502020204030204" pitchFamily="34" charset="0"/>
              </a:defRPr>
            </a:lvl1pPr>
            <a:lvl2pPr>
              <a:defRPr sz="2000">
                <a:latin typeface="Calibri" panose="020F0502020204030204" pitchFamily="34" charset="0"/>
                <a:cs typeface="Calibri" panose="020F0502020204030204" pitchFamily="34" charset="0"/>
              </a:defRPr>
            </a:lvl2pPr>
            <a:lvl3pPr>
              <a:defRPr sz="1800">
                <a:latin typeface="Calibri" panose="020F0502020204030204" pitchFamily="34" charset="0"/>
                <a:cs typeface="Calibri" panose="020F0502020204030204" pitchFamily="34" charset="0"/>
              </a:defRPr>
            </a:lvl3pPr>
            <a:lvl4pPr>
              <a:defRPr sz="1600">
                <a:latin typeface="Calibri" panose="020F0502020204030204" pitchFamily="34" charset="0"/>
                <a:cs typeface="Calibri" panose="020F0502020204030204" pitchFamily="34" charset="0"/>
              </a:defRPr>
            </a:lvl4pPr>
            <a:lvl5pPr>
              <a:defRPr sz="1600">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p:cNvSpPr>
            <a:spLocks noGrp="1"/>
          </p:cNvSpPr>
          <p:nvPr>
            <p:ph type="ftr" sz="quarter" idx="10"/>
          </p:nvPr>
        </p:nvSpPr>
        <p:spPr/>
        <p:txBody>
          <a:bodyPr/>
          <a:lstStyle>
            <a:lvl1pPr>
              <a:defRPr/>
            </a:lvl1pPr>
          </a:lstStyle>
          <a:p>
            <a:endParaRPr lang="en-US" dirty="0">
              <a:solidFill>
                <a:schemeClr val="accent1"/>
              </a:solidFill>
            </a:endParaRPr>
          </a:p>
        </p:txBody>
      </p:sp>
      <p:sp>
        <p:nvSpPr>
          <p:cNvPr id="5" name="Slide Number Placeholder 5">
            <a:extLst>
              <a:ext uri="{FF2B5EF4-FFF2-40B4-BE49-F238E27FC236}">
                <a16:creationId xmlns:a16="http://schemas.microsoft.com/office/drawing/2014/main" id="{3ECEE8F1-6244-75B0-A891-BC86FECC5895}"/>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Sponsored Events Section Header">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3D2850-7462-473A-A983-FE825D006B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49700" y="485711"/>
            <a:ext cx="1880421" cy="470105"/>
          </a:xfrm>
          <a:prstGeom prst="rect">
            <a:avLst/>
          </a:prstGeom>
        </p:spPr>
      </p:pic>
      <p:pic>
        <p:nvPicPr>
          <p:cNvPr id="21" name="Picture 20">
            <a:extLst>
              <a:ext uri="{FF2B5EF4-FFF2-40B4-BE49-F238E27FC236}">
                <a16:creationId xmlns:a16="http://schemas.microsoft.com/office/drawing/2014/main" id="{3F1EFAD6-87EC-4A99-AA54-4ACE4F4AB9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020" y="441191"/>
            <a:ext cx="561466" cy="559146"/>
          </a:xfrm>
          <a:prstGeom prst="rect">
            <a:avLst/>
          </a:prstGeom>
        </p:spPr>
      </p:pic>
      <p:sp>
        <p:nvSpPr>
          <p:cNvPr id="18" name="Slide Number Placeholder 5"/>
          <p:cNvSpPr>
            <a:spLocks noGrp="1"/>
          </p:cNvSpPr>
          <p:nvPr>
            <p:ph type="sldNum" sz="quarter" idx="4"/>
          </p:nvPr>
        </p:nvSpPr>
        <p:spPr>
          <a:xfrm>
            <a:off x="8686800" y="4800600"/>
            <a:ext cx="395782" cy="342900"/>
          </a:xfrm>
          <a:prstGeom prst="rect">
            <a:avLst/>
          </a:prstGeom>
        </p:spPr>
        <p:txBody>
          <a:bodyPr anchor="ctr" anchorCtr="0"/>
          <a:lstStyle>
            <a:lvl1pPr algn="r">
              <a:defRPr sz="900" b="1">
                <a:solidFill>
                  <a:schemeClr val="bg1"/>
                </a:solidFill>
              </a:defRPr>
            </a:lvl1pPr>
          </a:lstStyle>
          <a:p>
            <a:fld id="{F8E24598-D429-A34B-B4A6-5808099B37D3}" type="slidenum">
              <a:rPr lang="en-US" smtClean="0"/>
              <a:pPr/>
              <a:t>‹#›</a:t>
            </a:fld>
            <a:endParaRPr lang="en-US" dirty="0"/>
          </a:p>
        </p:txBody>
      </p:sp>
      <p:sp>
        <p:nvSpPr>
          <p:cNvPr id="14" name="Rectangle 4"/>
          <p:cNvSpPr>
            <a:spLocks noGrp="1" noChangeArrowheads="1"/>
          </p:cNvSpPr>
          <p:nvPr>
            <p:ph type="subTitle" idx="1" hasCustomPrompt="1"/>
          </p:nvPr>
        </p:nvSpPr>
        <p:spPr>
          <a:xfrm>
            <a:off x="438380" y="2939786"/>
            <a:ext cx="3958129" cy="718139"/>
          </a:xfrm>
          <a:noFill/>
        </p:spPr>
        <p:txBody>
          <a:bodyPr/>
          <a:lstStyle>
            <a:lvl1pPr marL="0" indent="0" algn="l">
              <a:buFontTx/>
              <a:buNone/>
              <a:defRPr sz="1400" b="0">
                <a:solidFill>
                  <a:schemeClr val="accent1"/>
                </a:solidFill>
              </a:defRPr>
            </a:lvl1pPr>
          </a:lstStyle>
          <a:p>
            <a:r>
              <a:rPr lang="en-US" dirty="0"/>
              <a:t>Click to edit subtitle</a:t>
            </a:r>
          </a:p>
        </p:txBody>
      </p:sp>
      <p:sp>
        <p:nvSpPr>
          <p:cNvPr id="15" name="Rectangle 3"/>
          <p:cNvSpPr>
            <a:spLocks noGrp="1" noChangeArrowheads="1"/>
          </p:cNvSpPr>
          <p:nvPr>
            <p:ph type="ctrTitle" hasCustomPrompt="1"/>
          </p:nvPr>
        </p:nvSpPr>
        <p:spPr>
          <a:xfrm>
            <a:off x="438381" y="1715846"/>
            <a:ext cx="3958128" cy="1167503"/>
          </a:xfrm>
          <a:noFill/>
        </p:spPr>
        <p:txBody>
          <a:bodyPr anchor="b" anchorCtr="0"/>
          <a:lstStyle>
            <a:lvl1pPr algn="l">
              <a:defRPr sz="2800">
                <a:solidFill>
                  <a:schemeClr val="accent1"/>
                </a:solidFill>
              </a:defRPr>
            </a:lvl1pPr>
          </a:lstStyle>
          <a:p>
            <a:r>
              <a:rPr lang="en-US" dirty="0"/>
              <a:t>Section Header Layout for Co-Sponsored Events </a:t>
            </a:r>
          </a:p>
        </p:txBody>
      </p:sp>
      <p:sp>
        <p:nvSpPr>
          <p:cNvPr id="25" name="TextBox 24">
            <a:extLst>
              <a:ext uri="{FF2B5EF4-FFF2-40B4-BE49-F238E27FC236}">
                <a16:creationId xmlns:a16="http://schemas.microsoft.com/office/drawing/2014/main" id="{19F03521-D284-4383-B3BB-F003F95FDCE0}"/>
              </a:ext>
            </a:extLst>
          </p:cNvPr>
          <p:cNvSpPr txBox="1"/>
          <p:nvPr/>
        </p:nvSpPr>
        <p:spPr>
          <a:xfrm>
            <a:off x="9448799" y="1955854"/>
            <a:ext cx="2324100" cy="2677656"/>
          </a:xfrm>
          <a:prstGeom prst="rect">
            <a:avLst/>
          </a:prstGeom>
          <a:solidFill>
            <a:schemeClr val="accent3">
              <a:lumMod val="20000"/>
              <a:lumOff val="80000"/>
            </a:schemeClr>
          </a:solidFill>
          <a:ln>
            <a:no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1200" b="1" baseline="0" dirty="0"/>
              <a:t>To add a sponsor logo:</a:t>
            </a:r>
            <a:endParaRPr lang="en-US" sz="1200" b="0" baseline="0" dirty="0"/>
          </a:p>
          <a:p>
            <a:r>
              <a:rPr lang="en-US" sz="1200" baseline="0" dirty="0"/>
              <a:t>Go to </a:t>
            </a:r>
            <a:r>
              <a:rPr lang="en-US" sz="1200" b="1" baseline="0" dirty="0"/>
              <a:t>View</a:t>
            </a:r>
            <a:r>
              <a:rPr lang="en-US" sz="1200" baseline="0" dirty="0"/>
              <a:t> / </a:t>
            </a:r>
            <a:r>
              <a:rPr lang="en-US" sz="1200" b="1" baseline="0" dirty="0"/>
              <a:t>Slide Master </a:t>
            </a:r>
          </a:p>
          <a:p>
            <a:endParaRPr lang="en-US" sz="1200" b="1" baseline="0" dirty="0"/>
          </a:p>
          <a:p>
            <a:r>
              <a:rPr lang="en-US" sz="1200" baseline="0" dirty="0"/>
              <a:t>right click on </a:t>
            </a:r>
            <a:r>
              <a:rPr lang="en-US" sz="1200" b="1" baseline="0" dirty="0"/>
              <a:t>Add sponsor logo here</a:t>
            </a:r>
            <a:r>
              <a:rPr lang="en-US" sz="1200" baseline="0" dirty="0"/>
              <a:t>, select </a:t>
            </a:r>
            <a:r>
              <a:rPr lang="en-US" sz="1200" b="1" baseline="0" dirty="0"/>
              <a:t>Change picture… </a:t>
            </a:r>
            <a:r>
              <a:rPr lang="en-US" sz="1200" baseline="0" dirty="0"/>
              <a:t>Browse to your saved co-sponsor’s logo and click </a:t>
            </a:r>
            <a:r>
              <a:rPr lang="en-US" sz="1200" b="1" baseline="0" dirty="0"/>
              <a:t>Insert.</a:t>
            </a:r>
          </a:p>
          <a:p>
            <a:endParaRPr lang="en-US" sz="1200" b="1" baseline="0" dirty="0"/>
          </a:p>
          <a:p>
            <a:r>
              <a:rPr lang="en-US" sz="1200" b="0" i="1" baseline="0" dirty="0"/>
              <a:t>or</a:t>
            </a:r>
          </a:p>
          <a:p>
            <a:endParaRPr lang="en-US" sz="1200" b="1" baseline="0" dirty="0"/>
          </a:p>
          <a:p>
            <a:r>
              <a:rPr lang="en-US" sz="1200" b="1" baseline="0" dirty="0"/>
              <a:t>delete </a:t>
            </a:r>
            <a:r>
              <a:rPr lang="en-US" sz="1200" b="0" baseline="0" dirty="0"/>
              <a:t>the </a:t>
            </a:r>
            <a:r>
              <a:rPr lang="en-US" sz="1200" b="1" baseline="0" dirty="0"/>
              <a:t>Add sponsor logo here graphic </a:t>
            </a:r>
            <a:r>
              <a:rPr lang="en-US" sz="1200" b="0" baseline="0" dirty="0"/>
              <a:t>and </a:t>
            </a:r>
            <a:r>
              <a:rPr lang="en-US" sz="1200" b="1" baseline="0" dirty="0"/>
              <a:t>Paste </a:t>
            </a:r>
            <a:r>
              <a:rPr lang="en-US" sz="1200" b="0" baseline="0" dirty="0"/>
              <a:t>in the sponsor logo. Scale and position the logo so it fits in the lower right corner.</a:t>
            </a:r>
            <a:endParaRPr lang="en-US" sz="1200" b="0" dirty="0"/>
          </a:p>
        </p:txBody>
      </p:sp>
      <p:sp>
        <p:nvSpPr>
          <p:cNvPr id="3" name="Slide Number Placeholder 5">
            <a:extLst>
              <a:ext uri="{FF2B5EF4-FFF2-40B4-BE49-F238E27FC236}">
                <a16:creationId xmlns:a16="http://schemas.microsoft.com/office/drawing/2014/main" id="{194A79A8-ED35-4FA2-DF89-F7734DE2E85D}"/>
              </a:ext>
            </a:extLst>
          </p:cNvPr>
          <p:cNvSpPr txBox="1">
            <a:spLocks/>
          </p:cNvSpPr>
          <p:nvPr userDrawn="1"/>
        </p:nvSpPr>
        <p:spPr>
          <a:xfrm>
            <a:off x="8686800" y="4772025"/>
            <a:ext cx="395782" cy="342900"/>
          </a:xfrm>
          <a:prstGeom prst="rect">
            <a:avLst/>
          </a:prstGeom>
        </p:spPr>
        <p:txBody>
          <a:bodyPr anchor="ctr" anchorCtr="0"/>
          <a:lstStyle>
            <a:defPPr>
              <a:defRPr lang="en-US"/>
            </a:defPPr>
            <a:lvl1pPr marL="0" algn="r" defTabSz="914400" rtl="0" eaLnBrk="1" latinLnBrk="0" hangingPunct="1">
              <a:defRPr sz="800" b="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smtClean="0"/>
              <a:pPr/>
              <a:t>‹#›</a:t>
            </a:fld>
            <a:endParaRPr lang="en-US" dirty="0"/>
          </a:p>
        </p:txBody>
      </p:sp>
      <p:pic>
        <p:nvPicPr>
          <p:cNvPr id="4" name="Picture 3">
            <a:extLst>
              <a:ext uri="{FF2B5EF4-FFF2-40B4-BE49-F238E27FC236}">
                <a16:creationId xmlns:a16="http://schemas.microsoft.com/office/drawing/2014/main" id="{3CA4EF7C-703D-B50B-8E58-7C053EAD51E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
        <p:nvSpPr>
          <p:cNvPr id="2" name="Rectangle 1">
            <a:extLst>
              <a:ext uri="{FF2B5EF4-FFF2-40B4-BE49-F238E27FC236}">
                <a16:creationId xmlns:a16="http://schemas.microsoft.com/office/drawing/2014/main" id="{FE4D29CC-865B-458C-07F8-97EA89A1730B}"/>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©2023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54114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Document Cover">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59C0002F-7C2F-DA97-5004-D9700D657B7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839" t="44269" r="28796"/>
          <a:stretch/>
        </p:blipFill>
        <p:spPr>
          <a:xfrm>
            <a:off x="5656521" y="0"/>
            <a:ext cx="3486123" cy="5143500"/>
          </a:xfrm>
          <a:prstGeom prst="rect">
            <a:avLst/>
          </a:prstGeom>
        </p:spPr>
      </p:pic>
      <p:sp>
        <p:nvSpPr>
          <p:cNvPr id="10" name="Rectangle 4"/>
          <p:cNvSpPr>
            <a:spLocks noGrp="1" noChangeArrowheads="1"/>
          </p:cNvSpPr>
          <p:nvPr>
            <p:ph type="subTitle" idx="1" hasCustomPrompt="1"/>
          </p:nvPr>
        </p:nvSpPr>
        <p:spPr>
          <a:xfrm>
            <a:off x="528219" y="1900662"/>
            <a:ext cx="4584108" cy="638318"/>
          </a:xfrm>
          <a:noFill/>
        </p:spPr>
        <p:txBody>
          <a:bodyPr/>
          <a:lstStyle>
            <a:lvl1pPr marL="0" indent="0" algn="l">
              <a:buFontTx/>
              <a:buNone/>
              <a:defRPr sz="1800" b="0">
                <a:solidFill>
                  <a:schemeClr val="accent1"/>
                </a:solidFill>
                <a:latin typeface="Calibri" panose="020F0502020204030204" pitchFamily="34" charset="0"/>
                <a:cs typeface="Calibri" panose="020F0502020204030204" pitchFamily="34" charset="0"/>
              </a:defRPr>
            </a:lvl1pPr>
          </a:lstStyle>
          <a:p>
            <a:r>
              <a:rPr lang="en-US" dirty="0"/>
              <a:t>Click to edit subtitle</a:t>
            </a:r>
          </a:p>
        </p:txBody>
      </p:sp>
      <p:sp>
        <p:nvSpPr>
          <p:cNvPr id="11" name="Title 1"/>
          <p:cNvSpPr>
            <a:spLocks noGrp="1"/>
          </p:cNvSpPr>
          <p:nvPr>
            <p:ph type="title" hasCustomPrompt="1"/>
          </p:nvPr>
        </p:nvSpPr>
        <p:spPr>
          <a:xfrm>
            <a:off x="528219" y="649193"/>
            <a:ext cx="4584108" cy="1210318"/>
          </a:xfrm>
          <a:noFill/>
        </p:spPr>
        <p:txBody>
          <a:bodyPr anchor="b" anchorCtr="0"/>
          <a:lstStyle>
            <a:lvl1pPr>
              <a:defRPr sz="2800">
                <a:solidFill>
                  <a:schemeClr val="accent1"/>
                </a:solidFill>
              </a:defRPr>
            </a:lvl1pPr>
          </a:lstStyle>
          <a:p>
            <a:r>
              <a:rPr lang="en-US" dirty="0"/>
              <a:t>Click to Edit Title</a:t>
            </a:r>
          </a:p>
        </p:txBody>
      </p:sp>
      <p:sp>
        <p:nvSpPr>
          <p:cNvPr id="2" name="Slide Number Placeholder 5">
            <a:extLst>
              <a:ext uri="{FF2B5EF4-FFF2-40B4-BE49-F238E27FC236}">
                <a16:creationId xmlns:a16="http://schemas.microsoft.com/office/drawing/2014/main" id="{49890C2A-4818-057C-3065-1F20357CCF88}"/>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tx1"/>
                </a:solidFill>
              </a:defRPr>
            </a:lvl1pPr>
          </a:lstStyle>
          <a:p>
            <a:fld id="{6DAB3F6F-6A30-410C-8DAB-3E7769D71CBC}"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742A29E9-7264-2DFC-F26C-44C1FEAFC9D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8219" y="3545467"/>
            <a:ext cx="3265438" cy="727083"/>
          </a:xfrm>
          <a:prstGeom prst="rect">
            <a:avLst/>
          </a:prstGeom>
        </p:spPr>
      </p:pic>
      <p:sp>
        <p:nvSpPr>
          <p:cNvPr id="3" name="Rectangle 2">
            <a:extLst>
              <a:ext uri="{FF2B5EF4-FFF2-40B4-BE49-F238E27FC236}">
                <a16:creationId xmlns:a16="http://schemas.microsoft.com/office/drawing/2014/main" id="{6BF99A3F-9192-54B0-DA68-6E39CA21E057}"/>
              </a:ext>
            </a:extLst>
          </p:cNvPr>
          <p:cNvSpPr/>
          <p:nvPr userDrawn="1"/>
        </p:nvSpPr>
        <p:spPr>
          <a:xfrm>
            <a:off x="104553" y="4772025"/>
            <a:ext cx="5937001"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kern="1200" dirty="0">
                <a:solidFill>
                  <a:schemeClr val="accent1"/>
                </a:solidFill>
                <a:latin typeface="Calibri" panose="020F0502020204030204" pitchFamily="34" charset="0"/>
                <a:ea typeface="+mn-ea"/>
                <a:cs typeface="Calibri" panose="020F0502020204030204" pitchFamily="34" charset="0"/>
              </a:rPr>
              <a:t>©2023 CliftonLarsonAllen LLP. CLA (CliftonLarsonAllen LLP) is an independent network member of CLA Global. See CLAglobal.com/disclaimer. </a:t>
            </a:r>
            <a:br>
              <a:rPr lang="en-US" sz="700" b="0" i="0" kern="1200" dirty="0">
                <a:solidFill>
                  <a:schemeClr val="accent1"/>
                </a:solidFill>
                <a:latin typeface="Calibri" panose="020F0502020204030204" pitchFamily="34" charset="0"/>
                <a:ea typeface="+mn-ea"/>
                <a:cs typeface="Calibri" panose="020F0502020204030204" pitchFamily="34" charset="0"/>
              </a:rPr>
            </a:br>
            <a:r>
              <a:rPr lang="en-US" sz="700" b="0" i="0" kern="1200" dirty="0">
                <a:solidFill>
                  <a:schemeClr val="accent1"/>
                </a:solidFill>
                <a:latin typeface="Calibri" panose="020F0502020204030204" pitchFamily="34" charset="0"/>
                <a:ea typeface="+mn-ea"/>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2730879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Opening Disclaimer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B4EA88A-9689-4472-A383-DB5C9CDF7FDE}"/>
              </a:ext>
            </a:extLst>
          </p:cNvPr>
          <p:cNvSpPr>
            <a:spLocks noGrp="1"/>
          </p:cNvSpPr>
          <p:nvPr>
            <p:ph type="ftr" sz="quarter" idx="11"/>
          </p:nvPr>
        </p:nvSpPr>
        <p:spPr>
          <a:xfrm>
            <a:off x="295015" y="4935744"/>
            <a:ext cx="2895600" cy="171450"/>
          </a:xfrm>
        </p:spPr>
        <p:txBody>
          <a:bodyPr/>
          <a:lstStyle/>
          <a:p>
            <a:endParaRPr lang="en-US" dirty="0"/>
          </a:p>
        </p:txBody>
      </p:sp>
      <p:grpSp>
        <p:nvGrpSpPr>
          <p:cNvPr id="5" name="Group 4">
            <a:extLst>
              <a:ext uri="{FF2B5EF4-FFF2-40B4-BE49-F238E27FC236}">
                <a16:creationId xmlns:a16="http://schemas.microsoft.com/office/drawing/2014/main" id="{87020407-D88B-47CB-870A-C2B0386CED2C}"/>
              </a:ext>
            </a:extLst>
          </p:cNvPr>
          <p:cNvGrpSpPr/>
          <p:nvPr/>
        </p:nvGrpSpPr>
        <p:grpSpPr>
          <a:xfrm>
            <a:off x="161778" y="950624"/>
            <a:ext cx="8820444" cy="3626265"/>
            <a:chOff x="161778" y="950624"/>
            <a:chExt cx="8820444" cy="3925791"/>
          </a:xfrm>
        </p:grpSpPr>
        <p:sp>
          <p:nvSpPr>
            <p:cNvPr id="6" name="Content Placeholder 5">
              <a:extLst>
                <a:ext uri="{FF2B5EF4-FFF2-40B4-BE49-F238E27FC236}">
                  <a16:creationId xmlns:a16="http://schemas.microsoft.com/office/drawing/2014/main" id="{E5E5A5E0-8EB2-448D-BDAE-AA76D94D9940}"/>
                </a:ext>
              </a:extLst>
            </p:cNvPr>
            <p:cNvSpPr txBox="1">
              <a:spLocks/>
            </p:cNvSpPr>
            <p:nvPr/>
          </p:nvSpPr>
          <p:spPr>
            <a:xfrm>
              <a:off x="161778" y="950624"/>
              <a:ext cx="4410222" cy="3925789"/>
            </a:xfrm>
            <a:prstGeom prst="rect">
              <a:avLst/>
            </a:prstGeom>
            <a:solidFill>
              <a:schemeClr val="accent2">
                <a:lumMod val="40000"/>
                <a:lumOff val="6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The information herein has been provided by CliftonLarsonAllen LLP for general information purposes only. The presentation and related materials, if any, do not implicate any client, advisory, fiduciary, or professional relationship between you and CliftonLarsonAllen LLP and neither CliftonLarsonAllen LLP nor any other person or entity is, in connection with the presentation and/or materials, engaged in rendering auditing, accounting, tax, legal, medical, investment, advisory, consulting, or any other professional service or advice. Neither the presentation nor the materials, if any, should be considered a substitute for your independent investigation and your sound technical business judgment. You or your entity, if applicable, should consult with a professional advisor familiar with your particular factual situation for advice or service concerning any specific matters.</a:t>
              </a:r>
            </a:p>
          </p:txBody>
        </p:sp>
        <p:sp>
          <p:nvSpPr>
            <p:cNvPr id="7" name="Content Placeholder 2">
              <a:extLst>
                <a:ext uri="{FF2B5EF4-FFF2-40B4-BE49-F238E27FC236}">
                  <a16:creationId xmlns:a16="http://schemas.microsoft.com/office/drawing/2014/main" id="{29C8EE37-0044-4183-A797-D73689E2558E}"/>
                </a:ext>
              </a:extLst>
            </p:cNvPr>
            <p:cNvSpPr txBox="1">
              <a:spLocks/>
            </p:cNvSpPr>
            <p:nvPr/>
          </p:nvSpPr>
          <p:spPr>
            <a:xfrm>
              <a:off x="4572000" y="950625"/>
              <a:ext cx="4410222" cy="3925790"/>
            </a:xfrm>
            <a:prstGeom prst="rect">
              <a:avLst/>
            </a:prstGeom>
            <a:solidFill>
              <a:schemeClr val="accent2">
                <a:lumMod val="20000"/>
                <a:lumOff val="80000"/>
              </a:schemeClr>
            </a:solidFill>
          </p:spPr>
          <p:txBody>
            <a:bodyPr lIns="182880" tIns="182880" rIns="182880" bIns="182880"/>
            <a:lst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itchFamily="34" charset="0"/>
                  <a:ea typeface="+mn-ea"/>
                  <a:cs typeface="Calibri"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itchFamily="34" charset="0"/>
                  <a:ea typeface="+mn-ea"/>
                  <a:cs typeface="Calibri"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itchFamily="34" charset="0"/>
                  <a:ea typeface="+mn-ea"/>
                  <a:cs typeface="Calibri"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itchFamily="34" charset="0"/>
                  <a:ea typeface="+mn-ea"/>
                  <a:cs typeface="Calibri"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a:lstStyle>
            <a:p>
              <a:pPr marL="0" indent="0">
                <a:buFont typeface="Arial" panose="020B0604020202020204" pitchFamily="34" charset="0"/>
                <a:buNone/>
              </a:pPr>
              <a:r>
                <a:rPr lang="en-US" sz="1300" kern="0" dirty="0">
                  <a:solidFill>
                    <a:schemeClr val="accent1"/>
                  </a:solidFill>
                  <a:latin typeface="Calibri" panose="020F0502020204030204" pitchFamily="34" charset="0"/>
                  <a:cs typeface="Calibri" panose="020F0502020204030204" pitchFamily="34" charset="0"/>
                </a:rPr>
                <a:t>CliftonLarsonAllen LLP is not licensed to practice law, nor does it practice law. The presentation and materials, if any, are for general guidance purposes and not a substitute for compliance obligations. The presentation and/or materials may not be applicable to, or suitable for, your specific circumstances or needs, and may require consultation with counsel, consultants, or advisors if any action is to be contemplated. You should contact your CliftonLarsonAllen LLP or other professional prior to taking any action based upon the information in the presentation or materials provided. CliftonLarsonAllen LLP assumes no obligation to inform you of any changes in laws or other factors that could affect the information contained herein.</a:t>
              </a:r>
            </a:p>
          </p:txBody>
        </p:sp>
      </p:grpSp>
      <p:pic>
        <p:nvPicPr>
          <p:cNvPr id="9" name="Picture 8">
            <a:extLst>
              <a:ext uri="{FF2B5EF4-FFF2-40B4-BE49-F238E27FC236}">
                <a16:creationId xmlns:a16="http://schemas.microsoft.com/office/drawing/2014/main" id="{7D543AF6-1316-417F-AAB0-9B6BB411C443}"/>
              </a:ext>
            </a:extLst>
          </p:cNvPr>
          <p:cNvPicPr>
            <a:picLocks noChangeAspect="1"/>
          </p:cNvPicPr>
          <p:nvPr/>
        </p:nvPicPr>
        <p:blipFill>
          <a:blip r:embed="rId2"/>
          <a:srcRect/>
          <a:stretch/>
        </p:blipFill>
        <p:spPr>
          <a:xfrm>
            <a:off x="284663" y="222666"/>
            <a:ext cx="559060" cy="559060"/>
          </a:xfrm>
          <a:prstGeom prst="rect">
            <a:avLst/>
          </a:prstGeom>
        </p:spPr>
      </p:pic>
      <p:sp>
        <p:nvSpPr>
          <p:cNvPr id="2" name="TextBox 1">
            <a:extLst>
              <a:ext uri="{FF2B5EF4-FFF2-40B4-BE49-F238E27FC236}">
                <a16:creationId xmlns:a16="http://schemas.microsoft.com/office/drawing/2014/main" id="{A76F42C4-9951-F867-7111-963899D848E3}"/>
              </a:ext>
            </a:extLst>
          </p:cNvPr>
          <p:cNvSpPr txBox="1"/>
          <p:nvPr userDrawn="1"/>
        </p:nvSpPr>
        <p:spPr>
          <a:xfrm>
            <a:off x="284663" y="4742014"/>
            <a:ext cx="1384300" cy="200055"/>
          </a:xfrm>
          <a:prstGeom prst="rect">
            <a:avLst/>
          </a:prstGeom>
          <a:noFill/>
        </p:spPr>
        <p:txBody>
          <a:bodyPr wrap="square" anchor="ctr" anchorCtr="0">
            <a:spAutoFit/>
          </a:bodyPr>
          <a:lstStyle/>
          <a:p>
            <a:pPr algn="l"/>
            <a:r>
              <a:rPr lang="en-US" sz="700" dirty="0">
                <a:solidFill>
                  <a:schemeClr val="accent1"/>
                </a:solidFill>
              </a:rPr>
              <a:t>©2023 CliftonLarsonAllen LLP</a:t>
            </a:r>
          </a:p>
        </p:txBody>
      </p:sp>
      <p:sp>
        <p:nvSpPr>
          <p:cNvPr id="3" name="Slide Number Placeholder 5">
            <a:extLst>
              <a:ext uri="{FF2B5EF4-FFF2-40B4-BE49-F238E27FC236}">
                <a16:creationId xmlns:a16="http://schemas.microsoft.com/office/drawing/2014/main" id="{AEF7DDCB-1037-9C1A-882F-5DE10CD21F6B}"/>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2940792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B3DE33B-7A6B-488B-EA6E-0C410B3DCF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48944" r="15" b="4206"/>
          <a:stretch/>
        </p:blipFill>
        <p:spPr>
          <a:xfrm>
            <a:off x="1353" y="0"/>
            <a:ext cx="9141291" cy="5143500"/>
          </a:xfrm>
          <a:prstGeom prst="rect">
            <a:avLst/>
          </a:prstGeom>
        </p:spPr>
      </p:pic>
      <p:sp>
        <p:nvSpPr>
          <p:cNvPr id="6" name="Rectangle 5">
            <a:extLst>
              <a:ext uri="{FF2B5EF4-FFF2-40B4-BE49-F238E27FC236}">
                <a16:creationId xmlns:a16="http://schemas.microsoft.com/office/drawing/2014/main" id="{CFD5DD5F-07D5-DA1F-2654-3B69A14B87D5}"/>
              </a:ext>
            </a:extLst>
          </p:cNvPr>
          <p:cNvSpPr/>
          <p:nvPr userDrawn="1"/>
        </p:nvSpPr>
        <p:spPr bwMode="auto">
          <a:xfrm>
            <a:off x="1356" y="0"/>
            <a:ext cx="9142644" cy="5143500"/>
          </a:xfrm>
          <a:prstGeom prst="rect">
            <a:avLst/>
          </a:prstGeom>
          <a:solidFill>
            <a:schemeClr val="accent1">
              <a:alpha val="71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5" name="Rectangle 4">
            <a:extLst>
              <a:ext uri="{FF2B5EF4-FFF2-40B4-BE49-F238E27FC236}">
                <a16:creationId xmlns:a16="http://schemas.microsoft.com/office/drawing/2014/main" id="{BD94EF02-4382-E81A-51DD-DDB62FEADAA9}"/>
              </a:ext>
            </a:extLst>
          </p:cNvPr>
          <p:cNvSpPr/>
          <p:nvPr userDrawn="1"/>
        </p:nvSpPr>
        <p:spPr bwMode="auto">
          <a:xfrm flipV="1">
            <a:off x="2711" y="-2"/>
            <a:ext cx="9141290" cy="1653220"/>
          </a:xfrm>
          <a:prstGeom prst="rect">
            <a:avLst/>
          </a:prstGeom>
          <a:gradFill>
            <a:gsLst>
              <a:gs pos="0">
                <a:schemeClr val="accent1">
                  <a:alpha val="0"/>
                </a:schemeClr>
              </a:gs>
              <a:gs pos="99000">
                <a:schemeClr val="accent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pic>
        <p:nvPicPr>
          <p:cNvPr id="4" name="Picture 3">
            <a:extLst>
              <a:ext uri="{FF2B5EF4-FFF2-40B4-BE49-F238E27FC236}">
                <a16:creationId xmlns:a16="http://schemas.microsoft.com/office/drawing/2014/main" id="{4B23C053-DCB6-FD96-260D-8CDC8574965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431444" y="449804"/>
            <a:ext cx="3265438" cy="727082"/>
          </a:xfrm>
          <a:prstGeom prst="rect">
            <a:avLst/>
          </a:prstGeom>
        </p:spPr>
      </p:pic>
      <p:sp>
        <p:nvSpPr>
          <p:cNvPr id="30" name="Slide Number Placeholder 5">
            <a:extLst>
              <a:ext uri="{FF2B5EF4-FFF2-40B4-BE49-F238E27FC236}">
                <a16:creationId xmlns:a16="http://schemas.microsoft.com/office/drawing/2014/main" id="{957646F9-CA5B-4C00-9F16-6208050E647B}"/>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F8E24598-D429-A34B-B4A6-5808099B37D3}" type="slidenum">
              <a:rPr lang="en-US" smtClean="0"/>
              <a:pPr/>
              <a:t>‹#›</a:t>
            </a:fld>
            <a:endParaRPr lang="en-US" dirty="0"/>
          </a:p>
        </p:txBody>
      </p:sp>
      <p:sp>
        <p:nvSpPr>
          <p:cNvPr id="14" name="Rectangle 4">
            <a:extLst>
              <a:ext uri="{FF2B5EF4-FFF2-40B4-BE49-F238E27FC236}">
                <a16:creationId xmlns:a16="http://schemas.microsoft.com/office/drawing/2014/main" id="{5E4069BB-3568-ED43-AECB-E3FB807C5C63}"/>
              </a:ext>
            </a:extLst>
          </p:cNvPr>
          <p:cNvSpPr>
            <a:spLocks noGrp="1" noChangeArrowheads="1"/>
          </p:cNvSpPr>
          <p:nvPr>
            <p:ph type="subTitle" idx="1" hasCustomPrompt="1"/>
          </p:nvPr>
        </p:nvSpPr>
        <p:spPr>
          <a:xfrm>
            <a:off x="620219" y="3159085"/>
            <a:ext cx="7903563" cy="367202"/>
          </a:xfrm>
          <a:noFill/>
        </p:spPr>
        <p:txBody>
          <a:bodyPr/>
          <a:lstStyle>
            <a:lvl1pPr marL="0" indent="0" algn="ctr">
              <a:buFontTx/>
              <a:buNone/>
              <a:defRPr sz="2000" b="0">
                <a:solidFill>
                  <a:schemeClr val="bg1"/>
                </a:solidFill>
                <a:latin typeface="Calibri" panose="020F0502020204030204" pitchFamily="34" charset="0"/>
                <a:cs typeface="Calibri" panose="020F0502020204030204" pitchFamily="34" charset="0"/>
              </a:defRPr>
            </a:lvl1pPr>
          </a:lstStyle>
          <a:p>
            <a:r>
              <a:rPr lang="en-US" dirty="0"/>
              <a:t>Click to edit subtitle</a:t>
            </a:r>
          </a:p>
        </p:txBody>
      </p:sp>
      <p:sp>
        <p:nvSpPr>
          <p:cNvPr id="15" name="Title 1">
            <a:extLst>
              <a:ext uri="{FF2B5EF4-FFF2-40B4-BE49-F238E27FC236}">
                <a16:creationId xmlns:a16="http://schemas.microsoft.com/office/drawing/2014/main" id="{07461D4C-982A-734A-B811-200CC5B30B5C}"/>
              </a:ext>
            </a:extLst>
          </p:cNvPr>
          <p:cNvSpPr>
            <a:spLocks noGrp="1"/>
          </p:cNvSpPr>
          <p:nvPr>
            <p:ph type="title" hasCustomPrompt="1"/>
          </p:nvPr>
        </p:nvSpPr>
        <p:spPr>
          <a:xfrm>
            <a:off x="620220" y="1653219"/>
            <a:ext cx="7903561" cy="1394460"/>
          </a:xfrm>
          <a:noFill/>
        </p:spPr>
        <p:txBody>
          <a:bodyPr anchor="b"/>
          <a:lstStyle>
            <a:lvl1pPr algn="ctr">
              <a:defRPr sz="4000" b="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sp>
        <p:nvSpPr>
          <p:cNvPr id="19" name="Rectangle 18">
            <a:extLst>
              <a:ext uri="{FF2B5EF4-FFF2-40B4-BE49-F238E27FC236}">
                <a16:creationId xmlns:a16="http://schemas.microsoft.com/office/drawing/2014/main" id="{B1806130-1C67-DA4C-9DA8-48D3924E4731}"/>
              </a:ext>
            </a:extLst>
          </p:cNvPr>
          <p:cNvSpPr/>
          <p:nvPr userDrawn="1"/>
        </p:nvSpPr>
        <p:spPr>
          <a:xfrm>
            <a:off x="420811" y="4768127"/>
            <a:ext cx="7697452"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4"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Tree>
    <p:extLst>
      <p:ext uri="{BB962C8B-B14F-4D97-AF65-F5344CB8AC3E}">
        <p14:creationId xmlns:p14="http://schemas.microsoft.com/office/powerpoint/2010/main" val="155456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 Preheader">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lvl1pPr>
              <a:defRPr/>
            </a:lvl1pPr>
          </a:lstStyle>
          <a:p>
            <a:endParaRPr lang="en-US" dirty="0"/>
          </a:p>
        </p:txBody>
      </p:sp>
      <p:sp>
        <p:nvSpPr>
          <p:cNvPr id="10" name="Rectangle 5">
            <a:extLst>
              <a:ext uri="{FF2B5EF4-FFF2-40B4-BE49-F238E27FC236}">
                <a16:creationId xmlns:a16="http://schemas.microsoft.com/office/drawing/2014/main" id="{78C92B72-F3C2-1E45-9277-3118311537E0}"/>
              </a:ext>
            </a:extLst>
          </p:cNvPr>
          <p:cNvSpPr>
            <a:spLocks noGrp="1" noChangeArrowheads="1"/>
          </p:cNvSpPr>
          <p:nvPr>
            <p:ph idx="1" hasCustomPrompt="1"/>
          </p:nvPr>
        </p:nvSpPr>
        <p:spPr bwMode="auto">
          <a:xfrm>
            <a:off x="457200" y="1085850"/>
            <a:ext cx="8229600" cy="34261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F8D7AD5D-EB04-4C57-9354-C8C0F6212FE1}"/>
              </a:ext>
            </a:extLst>
          </p:cNvPr>
          <p:cNvSpPr>
            <a:spLocks noGrp="1"/>
          </p:cNvSpPr>
          <p:nvPr>
            <p:ph type="title" hasCustomPrompt="1"/>
          </p:nvPr>
        </p:nvSpPr>
        <p:spPr>
          <a:xfrm>
            <a:off x="457200" y="325813"/>
            <a:ext cx="8229600" cy="685800"/>
          </a:xfrm>
        </p:spPr>
        <p:txBody>
          <a:bodyPr/>
          <a:lstStyle>
            <a:lvl1pPr>
              <a:defRPr sz="3200"/>
            </a:lvl1pPr>
          </a:lstStyle>
          <a:p>
            <a:r>
              <a:rPr lang="en-US" dirty="0"/>
              <a:t>Click to Edit Title</a:t>
            </a:r>
          </a:p>
        </p:txBody>
      </p:sp>
      <p:sp>
        <p:nvSpPr>
          <p:cNvPr id="5" name="Text Placeholder 4">
            <a:extLst>
              <a:ext uri="{FF2B5EF4-FFF2-40B4-BE49-F238E27FC236}">
                <a16:creationId xmlns:a16="http://schemas.microsoft.com/office/drawing/2014/main" id="{DB54D77A-AECB-480A-B356-DE1FDC501EB4}"/>
              </a:ext>
            </a:extLst>
          </p:cNvPr>
          <p:cNvSpPr>
            <a:spLocks noGrp="1"/>
          </p:cNvSpPr>
          <p:nvPr>
            <p:ph type="body" sz="quarter" idx="11" hasCustomPrompt="1"/>
          </p:nvPr>
        </p:nvSpPr>
        <p:spPr>
          <a:xfrm>
            <a:off x="457199" y="210312"/>
            <a:ext cx="8229600" cy="255868"/>
          </a:xfrm>
        </p:spPr>
        <p:txBody>
          <a:bodyPr/>
          <a:lstStyle>
            <a:lvl1pPr marL="0" indent="0">
              <a:buNone/>
              <a:defRPr sz="1100" u="none" baseline="0">
                <a:solidFill>
                  <a:schemeClr val="accent2">
                    <a:lumMod val="50000"/>
                  </a:schemeClr>
                </a:solidFill>
                <a:uFill>
                  <a:solidFill>
                    <a:schemeClr val="accent4"/>
                  </a:solidFill>
                </a:uFill>
              </a:defRPr>
            </a:lvl1pPr>
            <a:lvl2pPr marL="609569" indent="0">
              <a:buNone/>
              <a:defRPr/>
            </a:lvl2pPr>
            <a:lvl3pPr marL="1219139" indent="0">
              <a:buNone/>
              <a:defRPr/>
            </a:lvl3pPr>
            <a:lvl4pPr marL="1828709" indent="0">
              <a:buNone/>
              <a:defRPr/>
            </a:lvl4pPr>
            <a:lvl5pPr marL="2438279" indent="0">
              <a:buNone/>
              <a:defRPr/>
            </a:lvl5pPr>
          </a:lstStyle>
          <a:p>
            <a:pPr lvl="0"/>
            <a:r>
              <a:rPr lang="en-US" dirty="0"/>
              <a:t>CLICK TO EDIT TEXT</a:t>
            </a:r>
          </a:p>
        </p:txBody>
      </p:sp>
      <p:sp>
        <p:nvSpPr>
          <p:cNvPr id="6" name="Slide Number Placeholder 5">
            <a:extLst>
              <a:ext uri="{FF2B5EF4-FFF2-40B4-BE49-F238E27FC236}">
                <a16:creationId xmlns:a16="http://schemas.microsoft.com/office/drawing/2014/main" id="{CE764CC1-6BB8-A59B-E4F5-9E27B1E43240}"/>
              </a:ext>
            </a:extLst>
          </p:cNvPr>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Tree>
    <p:extLst>
      <p:ext uri="{BB962C8B-B14F-4D97-AF65-F5344CB8AC3E}">
        <p14:creationId xmlns:p14="http://schemas.microsoft.com/office/powerpoint/2010/main" val="635195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1"/>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bg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bg1"/>
                </a:solidFill>
              </a:defRPr>
            </a:lvl1pPr>
          </a:lstStyle>
          <a:p>
            <a:r>
              <a:rPr lang="en-US" dirty="0"/>
              <a:t>Click to edit subtitle</a:t>
            </a:r>
          </a:p>
        </p:txBody>
      </p:sp>
      <p:sp>
        <p:nvSpPr>
          <p:cNvPr id="5" name="Rectangle 4">
            <a:extLst>
              <a:ext uri="{FF2B5EF4-FFF2-40B4-BE49-F238E27FC236}">
                <a16:creationId xmlns:a16="http://schemas.microsoft.com/office/drawing/2014/main" id="{3A024DB6-F6DD-FAEA-9712-935F9FD015D7}"/>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bg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bg1"/>
                </a:solidFill>
                <a:latin typeface="Calibri" panose="020F0502020204030204" pitchFamily="34" charset="0"/>
                <a:ea typeface="+mn-ea"/>
                <a:cs typeface="Calibri" panose="020F0502020204030204" pitchFamily="34" charset="0"/>
              </a:rPr>
              <a:t>is an </a:t>
            </a:r>
            <a:r>
              <a:rPr lang="en-US" sz="700" b="0" i="0" dirty="0">
                <a:solidFill>
                  <a:schemeClr val="bg1"/>
                </a:solidFill>
                <a:latin typeface="Calibri" panose="020F0502020204030204" pitchFamily="34" charset="0"/>
                <a:cs typeface="Calibri" panose="020F0502020204030204" pitchFamily="34" charset="0"/>
              </a:rPr>
              <a:t>independent network member of CLA Global. See </a:t>
            </a:r>
            <a:r>
              <a:rPr lang="en-US" sz="700" b="0" i="0" dirty="0">
                <a:solidFill>
                  <a:schemeClr val="bg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bg1"/>
                </a:solidFill>
                <a:latin typeface="Calibri" panose="020F0502020204030204" pitchFamily="34" charset="0"/>
                <a:cs typeface="Calibri" panose="020F0502020204030204" pitchFamily="34" charset="0"/>
              </a:rPr>
              <a:t>. </a:t>
            </a:r>
            <a:br>
              <a:rPr lang="en-US" sz="700" b="0" i="0" dirty="0">
                <a:solidFill>
                  <a:schemeClr val="bg1"/>
                </a:solidFill>
                <a:latin typeface="Calibri" panose="020F0502020204030204" pitchFamily="34" charset="0"/>
                <a:cs typeface="Calibri" panose="020F0502020204030204" pitchFamily="34" charset="0"/>
              </a:rPr>
            </a:br>
            <a:r>
              <a:rPr lang="en-US" sz="700" b="0" i="0" dirty="0">
                <a:solidFill>
                  <a:schemeClr val="bg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5CAF2F6B-FBAD-7768-8343-725AC352337A}"/>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bg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E984F598-C062-7929-7D79-3078975AC9A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9380" y="322725"/>
            <a:ext cx="670282" cy="667512"/>
          </a:xfrm>
          <a:prstGeom prst="rect">
            <a:avLst/>
          </a:prstGeom>
        </p:spPr>
      </p:pic>
      <p:pic>
        <p:nvPicPr>
          <p:cNvPr id="8" name="Picture 7">
            <a:extLst>
              <a:ext uri="{FF2B5EF4-FFF2-40B4-BE49-F238E27FC236}">
                <a16:creationId xmlns:a16="http://schemas.microsoft.com/office/drawing/2014/main" id="{39171300-ABF7-941E-66D5-9FCCF26018E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1774600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Section Header">
    <p:bg>
      <p:bgPr>
        <a:solidFill>
          <a:schemeClr val="accent2"/>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b="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5" name="Rectangle 4">
            <a:extLst>
              <a:ext uri="{FF2B5EF4-FFF2-40B4-BE49-F238E27FC236}">
                <a16:creationId xmlns:a16="http://schemas.microsoft.com/office/drawing/2014/main" id="{5D5ED915-26C7-79B7-142A-9F190D4A0C24}"/>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2" name="Slide Number Placeholder 5">
            <a:extLst>
              <a:ext uri="{FF2B5EF4-FFF2-40B4-BE49-F238E27FC236}">
                <a16:creationId xmlns:a16="http://schemas.microsoft.com/office/drawing/2014/main" id="{0E5E0D38-20BC-7496-35F4-3F48C5AEDFC4}"/>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7" name="Picture 6">
            <a:extLst>
              <a:ext uri="{FF2B5EF4-FFF2-40B4-BE49-F238E27FC236}">
                <a16:creationId xmlns:a16="http://schemas.microsoft.com/office/drawing/2014/main" id="{AAB00DD5-BC8B-2BC9-3702-2E8DE884C73B}"/>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8F11F5AE-9925-9926-2161-60CC77D1217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38822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Section Header">
    <p:bg>
      <p:bgPr>
        <a:solidFill>
          <a:schemeClr val="accent3"/>
        </a:solidFill>
        <a:effectLst/>
      </p:bgPr>
    </p:bg>
    <p:spTree>
      <p:nvGrpSpPr>
        <p:cNvPr id="1" name=""/>
        <p:cNvGrpSpPr/>
        <p:nvPr/>
      </p:nvGrpSpPr>
      <p:grpSpPr>
        <a:xfrm>
          <a:off x="0" y="0"/>
          <a:ext cx="0" cy="0"/>
          <a:chOff x="0" y="0"/>
          <a:chExt cx="0" cy="0"/>
        </a:xfrm>
      </p:grpSpPr>
      <p:sp>
        <p:nvSpPr>
          <p:cNvPr id="15" name="Rectangle 3"/>
          <p:cNvSpPr>
            <a:spLocks noGrp="1" noChangeArrowheads="1"/>
          </p:cNvSpPr>
          <p:nvPr>
            <p:ph type="ctrTitle" hasCustomPrompt="1"/>
          </p:nvPr>
        </p:nvSpPr>
        <p:spPr>
          <a:xfrm>
            <a:off x="848026" y="1524001"/>
            <a:ext cx="4495499" cy="1504950"/>
          </a:xfrm>
          <a:noFill/>
        </p:spPr>
        <p:txBody>
          <a:bodyPr anchor="b" anchorCtr="0"/>
          <a:lstStyle>
            <a:lvl1pPr algn="l">
              <a:defRPr sz="2800">
                <a:solidFill>
                  <a:schemeClr val="accent1"/>
                </a:solidFill>
              </a:defRPr>
            </a:lvl1pPr>
          </a:lstStyle>
          <a:p>
            <a:r>
              <a:rPr lang="en-US" dirty="0"/>
              <a:t>Click to Edit Title</a:t>
            </a:r>
          </a:p>
        </p:txBody>
      </p:sp>
      <p:sp>
        <p:nvSpPr>
          <p:cNvPr id="14" name="Rectangle 4"/>
          <p:cNvSpPr>
            <a:spLocks noGrp="1" noChangeArrowheads="1"/>
          </p:cNvSpPr>
          <p:nvPr>
            <p:ph type="subTitle" idx="1" hasCustomPrompt="1"/>
          </p:nvPr>
        </p:nvSpPr>
        <p:spPr>
          <a:xfrm>
            <a:off x="848026" y="3067051"/>
            <a:ext cx="4495499" cy="1281684"/>
          </a:xfrm>
          <a:noFill/>
        </p:spPr>
        <p:txBody>
          <a:bodyPr/>
          <a:lstStyle>
            <a:lvl1pPr marL="0" indent="0" algn="l">
              <a:buFontTx/>
              <a:buNone/>
              <a:defRPr sz="1400" b="0">
                <a:solidFill>
                  <a:schemeClr val="accent1"/>
                </a:solidFill>
              </a:defRPr>
            </a:lvl1pPr>
          </a:lstStyle>
          <a:p>
            <a:r>
              <a:rPr lang="en-US" dirty="0"/>
              <a:t>Click to edit subtitle</a:t>
            </a:r>
          </a:p>
        </p:txBody>
      </p:sp>
      <p:sp>
        <p:nvSpPr>
          <p:cNvPr id="4" name="Rectangle 3">
            <a:extLst>
              <a:ext uri="{FF2B5EF4-FFF2-40B4-BE49-F238E27FC236}">
                <a16:creationId xmlns:a16="http://schemas.microsoft.com/office/drawing/2014/main" id="{38EC6FDB-7549-831A-98C5-6CB8B6A8DDC9}"/>
              </a:ext>
            </a:extLst>
          </p:cNvPr>
          <p:cNvSpPr/>
          <p:nvPr userDrawn="1"/>
        </p:nvSpPr>
        <p:spPr>
          <a:xfrm>
            <a:off x="848027" y="4625066"/>
            <a:ext cx="7779226"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CLA (CliftonLarsonAllen LLP) </a:t>
            </a:r>
            <a:r>
              <a:rPr lang="en-US" sz="700" b="0" i="0" kern="1200" dirty="0">
                <a:solidFill>
                  <a:schemeClr val="accent1"/>
                </a:solidFill>
                <a:latin typeface="Calibri" panose="020F0502020204030204" pitchFamily="34" charset="0"/>
                <a:ea typeface="+mn-ea"/>
                <a:cs typeface="Calibri" panose="020F0502020204030204" pitchFamily="34" charset="0"/>
              </a:rPr>
              <a:t>is an </a:t>
            </a:r>
            <a:r>
              <a:rPr lang="en-US" sz="700" b="0" i="0" dirty="0">
                <a:solidFill>
                  <a:schemeClr val="accent1"/>
                </a:solidFill>
                <a:latin typeface="Calibri" panose="020F0502020204030204" pitchFamily="34" charset="0"/>
                <a:cs typeface="Calibri" panose="020F0502020204030204" pitchFamily="34" charset="0"/>
              </a:rPr>
              <a:t>independent network member of CLA Global. See </a:t>
            </a:r>
            <a:r>
              <a:rPr lang="en-US" sz="700" b="0" i="0" dirty="0">
                <a:solidFill>
                  <a:schemeClr val="accent1"/>
                </a:solidFill>
                <a:latin typeface="Calibri" panose="020F0502020204030204" pitchFamily="34" charset="0"/>
                <a:cs typeface="Calibri" panose="020F0502020204030204" pitchFamily="34" charset="0"/>
                <a:hlinkClick r:id="rId2" action="ppaction://hlinkfile">
                  <a:extLst>
                    <a:ext uri="{A12FA001-AC4F-418D-AE19-62706E023703}">
                      <ahyp:hlinkClr xmlns:ahyp="http://schemas.microsoft.com/office/drawing/2018/hyperlinkcolor" val="tx"/>
                    </a:ext>
                  </a:extLst>
                </a:hlinkClick>
              </a:rPr>
              <a:t>CLAglobal.com/disclaimer</a:t>
            </a:r>
            <a:r>
              <a:rPr lang="en-US" sz="700" b="0" i="0" dirty="0">
                <a:solidFill>
                  <a:schemeClr val="accent1"/>
                </a:solidFill>
                <a:latin typeface="Calibri" panose="020F0502020204030204" pitchFamily="34" charset="0"/>
                <a:cs typeface="Calibri" panose="020F0502020204030204" pitchFamily="34" charset="0"/>
              </a:rPr>
              <a:t>. </a:t>
            </a:r>
            <a:br>
              <a:rPr lang="en-US" sz="700" b="0" i="0" dirty="0">
                <a:solidFill>
                  <a:schemeClr val="accent1"/>
                </a:solidFill>
                <a:latin typeface="Calibri" panose="020F0502020204030204" pitchFamily="34" charset="0"/>
                <a:cs typeface="Calibri" panose="020F0502020204030204" pitchFamily="34" charset="0"/>
              </a:rPr>
            </a:br>
            <a:r>
              <a:rPr lang="en-US" sz="700" b="0" i="0" dirty="0">
                <a:solidFill>
                  <a:schemeClr val="accent1"/>
                </a:solidFill>
                <a:latin typeface="Calibri" panose="020F0502020204030204" pitchFamily="34" charset="0"/>
                <a:cs typeface="Calibri" panose="020F0502020204030204" pitchFamily="34" charset="0"/>
              </a:rPr>
              <a:t>Investment advisory services are offered through CliftonLarsonAllen Wealth Advisors, LLC, an SEC-registered investment advisor.</a:t>
            </a:r>
          </a:p>
        </p:txBody>
      </p:sp>
      <p:sp>
        <p:nvSpPr>
          <p:cNvPr id="5" name="Slide Number Placeholder 5">
            <a:extLst>
              <a:ext uri="{FF2B5EF4-FFF2-40B4-BE49-F238E27FC236}">
                <a16:creationId xmlns:a16="http://schemas.microsoft.com/office/drawing/2014/main" id="{C38B25BF-31BB-1E4D-7421-81D58CCE0193}"/>
              </a:ext>
            </a:extLst>
          </p:cNvPr>
          <p:cNvSpPr>
            <a:spLocks noGrp="1"/>
          </p:cNvSpPr>
          <p:nvPr>
            <p:ph type="sldNum" sz="quarter" idx="4"/>
          </p:nvPr>
        </p:nvSpPr>
        <p:spPr>
          <a:xfrm>
            <a:off x="8686800" y="4772025"/>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pic>
        <p:nvPicPr>
          <p:cNvPr id="6" name="Picture 5">
            <a:extLst>
              <a:ext uri="{FF2B5EF4-FFF2-40B4-BE49-F238E27FC236}">
                <a16:creationId xmlns:a16="http://schemas.microsoft.com/office/drawing/2014/main" id="{5139DDAF-E66F-0D70-9C7F-9E4B9ADA7B85}"/>
              </a:ext>
            </a:extLst>
          </p:cNvPr>
          <p:cNvPicPr>
            <a:picLocks noChangeAspect="1"/>
          </p:cNvPicPr>
          <p:nvPr userDrawn="1"/>
        </p:nvPicPr>
        <p:blipFill>
          <a:blip r:embed="rId3"/>
          <a:srcRect/>
          <a:stretch/>
        </p:blipFill>
        <p:spPr>
          <a:xfrm>
            <a:off x="331031" y="322725"/>
            <a:ext cx="668631" cy="668631"/>
          </a:xfrm>
          <a:prstGeom prst="rect">
            <a:avLst/>
          </a:prstGeom>
        </p:spPr>
      </p:pic>
      <p:pic>
        <p:nvPicPr>
          <p:cNvPr id="8" name="Picture 7">
            <a:extLst>
              <a:ext uri="{FF2B5EF4-FFF2-40B4-BE49-F238E27FC236}">
                <a16:creationId xmlns:a16="http://schemas.microsoft.com/office/drawing/2014/main" id="{36D91A9F-9415-7391-C1AF-93605C72046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8201" t="-4096" r="31527" b="4096"/>
          <a:stretch/>
        </p:blipFill>
        <p:spPr>
          <a:xfrm>
            <a:off x="5263368" y="0"/>
            <a:ext cx="3880632" cy="5143500"/>
          </a:xfrm>
          <a:prstGeom prst="rect">
            <a:avLst/>
          </a:prstGeom>
        </p:spPr>
      </p:pic>
    </p:spTree>
    <p:extLst>
      <p:ext uri="{BB962C8B-B14F-4D97-AF65-F5344CB8AC3E}">
        <p14:creationId xmlns:p14="http://schemas.microsoft.com/office/powerpoint/2010/main" val="2657900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3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11FB007-E9C1-6151-ABEC-80EDD88BAEAE}"/>
              </a:ext>
            </a:extLst>
          </p:cNvPr>
          <p:cNvSpPr/>
          <p:nvPr userDrawn="1"/>
        </p:nvSpPr>
        <p:spPr bwMode="auto">
          <a:xfrm>
            <a:off x="1" y="0"/>
            <a:ext cx="9144000" cy="407707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CB964FD7-110C-91B7-1BAD-00358DE9A41F}"/>
              </a:ext>
            </a:extLst>
          </p:cNvPr>
          <p:cNvSpPr/>
          <p:nvPr userDrawn="1"/>
        </p:nvSpPr>
        <p:spPr bwMode="auto">
          <a:xfrm>
            <a:off x="0" y="2771680"/>
            <a:ext cx="5478449" cy="1305390"/>
          </a:xfrm>
          <a:prstGeom prst="rtTriangle">
            <a:avLst/>
          </a:prstGeom>
          <a:solidFill>
            <a:schemeClr val="accent1">
              <a:lumMod val="60000"/>
              <a:lumOff val="4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14" name="Rectangle 4"/>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bg1"/>
                </a:solidFill>
              </a:defRPr>
            </a:lvl1pPr>
          </a:lstStyle>
          <a:p>
            <a:r>
              <a:rPr lang="en-US" dirty="0"/>
              <a:t>Click to edit subtitle</a:t>
            </a:r>
          </a:p>
        </p:txBody>
      </p:sp>
      <p:sp>
        <p:nvSpPr>
          <p:cNvPr id="15" name="Rectangle 3"/>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bg1"/>
                </a:solidFill>
                <a:latin typeface="Calibri" panose="020F0502020204030204" pitchFamily="34" charset="0"/>
                <a:cs typeface="Calibri" panose="020F0502020204030204" pitchFamily="34" charset="0"/>
              </a:defRPr>
            </a:lvl1pPr>
          </a:lstStyle>
          <a:p>
            <a:r>
              <a:rPr lang="en-US" dirty="0"/>
              <a:t>Click to Edit Title</a:t>
            </a:r>
          </a:p>
        </p:txBody>
      </p:sp>
      <p:pic>
        <p:nvPicPr>
          <p:cNvPr id="8" name="Picture 7" descr="Icon&#10;&#10;Description automatically generated">
            <a:extLst>
              <a:ext uri="{FF2B5EF4-FFF2-40B4-BE49-F238E27FC236}">
                <a16:creationId xmlns:a16="http://schemas.microsoft.com/office/drawing/2014/main" id="{787B6CF0-8E6A-070C-D4F3-1CAB4D39BF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9" name="Rectangle 8">
            <a:extLst>
              <a:ext uri="{FF2B5EF4-FFF2-40B4-BE49-F238E27FC236}">
                <a16:creationId xmlns:a16="http://schemas.microsoft.com/office/drawing/2014/main" id="{2BDD4423-87E8-1A22-7EC7-A18F8EFC5333}"/>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
        <p:nvSpPr>
          <p:cNvPr id="16" name="Text Placeholder 15">
            <a:extLst>
              <a:ext uri="{FF2B5EF4-FFF2-40B4-BE49-F238E27FC236}">
                <a16:creationId xmlns:a16="http://schemas.microsoft.com/office/drawing/2014/main" id="{9D00563C-E9E2-6EFA-4B87-AC22F9D47227}"/>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3" name="Slide Number Placeholder 5">
            <a:extLst>
              <a:ext uri="{FF2B5EF4-FFF2-40B4-BE49-F238E27FC236}">
                <a16:creationId xmlns:a16="http://schemas.microsoft.com/office/drawing/2014/main" id="{5BBFB982-51F8-07D0-E31E-D01ED53B191F}"/>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5" name="Picture 4" descr="Icon&#10;&#10;Description automatically generated">
            <a:extLst>
              <a:ext uri="{FF2B5EF4-FFF2-40B4-BE49-F238E27FC236}">
                <a16:creationId xmlns:a16="http://schemas.microsoft.com/office/drawing/2014/main" id="{9B504261-F707-745E-DBD8-A38308C36F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Tree>
    <p:extLst>
      <p:ext uri="{BB962C8B-B14F-4D97-AF65-F5344CB8AC3E}">
        <p14:creationId xmlns:p14="http://schemas.microsoft.com/office/powerpoint/2010/main" val="1885171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4_Section Hea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75E7E4E-8197-40F0-D913-52BB99799B37}"/>
              </a:ext>
            </a:extLst>
          </p:cNvPr>
          <p:cNvSpPr/>
          <p:nvPr userDrawn="1"/>
        </p:nvSpPr>
        <p:spPr bwMode="auto">
          <a:xfrm>
            <a:off x="1" y="0"/>
            <a:ext cx="9144000" cy="407707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ヒラギノ角ゴ Pro W3" pitchFamily="1" charset="-128"/>
            </a:endParaRPr>
          </a:p>
        </p:txBody>
      </p:sp>
      <p:sp>
        <p:nvSpPr>
          <p:cNvPr id="7" name="Right Triangle 6">
            <a:extLst>
              <a:ext uri="{FF2B5EF4-FFF2-40B4-BE49-F238E27FC236}">
                <a16:creationId xmlns:a16="http://schemas.microsoft.com/office/drawing/2014/main" id="{3AD27803-DC72-3919-6D72-264B14BB5401}"/>
              </a:ext>
            </a:extLst>
          </p:cNvPr>
          <p:cNvSpPr/>
          <p:nvPr userDrawn="1"/>
        </p:nvSpPr>
        <p:spPr bwMode="auto">
          <a:xfrm>
            <a:off x="0" y="2771680"/>
            <a:ext cx="5478449" cy="1305390"/>
          </a:xfrm>
          <a:prstGeom prst="rtTriangle">
            <a:avLst/>
          </a:prstGeom>
          <a:solidFill>
            <a:schemeClr val="accent2">
              <a:lumMod val="40000"/>
              <a:lumOff val="60000"/>
              <a:alpha val="29804"/>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ヒラギノ角ゴ Pro W3" pitchFamily="1" charset="-128"/>
            </a:endParaRPr>
          </a:p>
        </p:txBody>
      </p:sp>
      <p:sp>
        <p:nvSpPr>
          <p:cNvPr id="8" name="Rectangle 4">
            <a:extLst>
              <a:ext uri="{FF2B5EF4-FFF2-40B4-BE49-F238E27FC236}">
                <a16:creationId xmlns:a16="http://schemas.microsoft.com/office/drawing/2014/main" id="{E2B66882-3DD5-F845-DF88-2EEC5B1D2C72}"/>
              </a:ext>
            </a:extLst>
          </p:cNvPr>
          <p:cNvSpPr>
            <a:spLocks noGrp="1" noChangeArrowheads="1"/>
          </p:cNvSpPr>
          <p:nvPr>
            <p:ph type="subTitle" idx="1" hasCustomPrompt="1"/>
          </p:nvPr>
        </p:nvSpPr>
        <p:spPr>
          <a:xfrm>
            <a:off x="772338" y="2406651"/>
            <a:ext cx="7599324" cy="901700"/>
          </a:xfrm>
          <a:noFill/>
        </p:spPr>
        <p:txBody>
          <a:bodyPr/>
          <a:lstStyle>
            <a:lvl1pPr marL="0" indent="0" algn="ctr">
              <a:buFontTx/>
              <a:buNone/>
              <a:defRPr sz="2000" b="0">
                <a:solidFill>
                  <a:schemeClr val="accent1"/>
                </a:solidFill>
              </a:defRPr>
            </a:lvl1pPr>
          </a:lstStyle>
          <a:p>
            <a:r>
              <a:rPr lang="en-US" dirty="0"/>
              <a:t>Click to edit subtitle</a:t>
            </a:r>
          </a:p>
        </p:txBody>
      </p:sp>
      <p:sp>
        <p:nvSpPr>
          <p:cNvPr id="9" name="Rectangle 3">
            <a:extLst>
              <a:ext uri="{FF2B5EF4-FFF2-40B4-BE49-F238E27FC236}">
                <a16:creationId xmlns:a16="http://schemas.microsoft.com/office/drawing/2014/main" id="{7B10BF00-B574-03EB-719D-C0A6A08B694A}"/>
              </a:ext>
            </a:extLst>
          </p:cNvPr>
          <p:cNvSpPr>
            <a:spLocks noGrp="1" noChangeArrowheads="1"/>
          </p:cNvSpPr>
          <p:nvPr>
            <p:ph type="ctrTitle" hasCustomPrompt="1"/>
          </p:nvPr>
        </p:nvSpPr>
        <p:spPr>
          <a:xfrm>
            <a:off x="772338" y="1130301"/>
            <a:ext cx="7599324" cy="1206499"/>
          </a:xfrm>
          <a:noFill/>
        </p:spPr>
        <p:txBody>
          <a:bodyPr anchor="b" anchorCtr="0"/>
          <a:lstStyle>
            <a:lvl1pPr algn="ctr">
              <a:defRPr sz="4000">
                <a:solidFill>
                  <a:schemeClr val="accent1"/>
                </a:solidFill>
                <a:latin typeface="Calibri" panose="020F0502020204030204" pitchFamily="34" charset="0"/>
                <a:cs typeface="Calibri" panose="020F0502020204030204" pitchFamily="34" charset="0"/>
              </a:defRPr>
            </a:lvl1pPr>
          </a:lstStyle>
          <a:p>
            <a:r>
              <a:rPr lang="en-US" dirty="0"/>
              <a:t>Click to Edit Title</a:t>
            </a:r>
          </a:p>
        </p:txBody>
      </p:sp>
      <p:pic>
        <p:nvPicPr>
          <p:cNvPr id="2" name="Picture 1" descr="Icon&#10;&#10;Description automatically generated">
            <a:extLst>
              <a:ext uri="{FF2B5EF4-FFF2-40B4-BE49-F238E27FC236}">
                <a16:creationId xmlns:a16="http://schemas.microsoft.com/office/drawing/2014/main" id="{79B20C2D-253E-8F10-21E6-EC6A4D9BCA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2250" y="4315007"/>
            <a:ext cx="604850" cy="603403"/>
          </a:xfrm>
          <a:prstGeom prst="rect">
            <a:avLst/>
          </a:prstGeom>
        </p:spPr>
      </p:pic>
      <p:sp>
        <p:nvSpPr>
          <p:cNvPr id="4" name="Text Placeholder 15">
            <a:extLst>
              <a:ext uri="{FF2B5EF4-FFF2-40B4-BE49-F238E27FC236}">
                <a16:creationId xmlns:a16="http://schemas.microsoft.com/office/drawing/2014/main" id="{4AC3F654-E035-BBCE-4B64-D40064E96F13}"/>
              </a:ext>
            </a:extLst>
          </p:cNvPr>
          <p:cNvSpPr>
            <a:spLocks noGrp="1"/>
          </p:cNvSpPr>
          <p:nvPr>
            <p:ph type="body" sz="quarter" idx="10"/>
          </p:nvPr>
        </p:nvSpPr>
        <p:spPr>
          <a:xfrm>
            <a:off x="1473201" y="4353183"/>
            <a:ext cx="5783248" cy="527050"/>
          </a:xfrm>
        </p:spPr>
        <p:txBody>
          <a:bodyPr anchor="ctr" anchorCtr="0"/>
          <a:lstStyle>
            <a:lvl1pPr marL="0" indent="0">
              <a:buNone/>
              <a:defRPr sz="1400" b="0">
                <a:solidFill>
                  <a:schemeClr val="accent1"/>
                </a:solidFill>
              </a:defRPr>
            </a:lvl1pPr>
          </a:lstStyle>
          <a:p>
            <a:pPr lvl="0"/>
            <a:r>
              <a:rPr lang="en-US"/>
              <a:t>Click to edit Master text styles</a:t>
            </a:r>
          </a:p>
        </p:txBody>
      </p:sp>
      <p:sp>
        <p:nvSpPr>
          <p:cNvPr id="5" name="Slide Number Placeholder 5">
            <a:extLst>
              <a:ext uri="{FF2B5EF4-FFF2-40B4-BE49-F238E27FC236}">
                <a16:creationId xmlns:a16="http://schemas.microsoft.com/office/drawing/2014/main" id="{462B2DC6-3700-0994-583F-633AA07781D8}"/>
              </a:ext>
            </a:extLst>
          </p:cNvPr>
          <p:cNvSpPr txBox="1">
            <a:spLocks/>
          </p:cNvSpPr>
          <p:nvPr userDrawn="1"/>
        </p:nvSpPr>
        <p:spPr>
          <a:xfrm>
            <a:off x="8572280" y="4445258"/>
            <a:ext cx="395782" cy="342900"/>
          </a:xfrm>
          <a:prstGeom prst="rect">
            <a:avLst/>
          </a:prstGeom>
        </p:spPr>
        <p:txBody>
          <a:bodyPr anchor="ctr" anchorCtr="0"/>
          <a:lstStyle>
            <a:defPPr>
              <a:defRPr lang="en-US"/>
            </a:defPPr>
            <a:lvl1pPr marL="0" algn="r" defTabSz="914400" rtl="0" eaLnBrk="1" latinLnBrk="0" hangingPunct="1">
              <a:defRPr sz="800" b="1"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AB3F6F-6A30-410C-8DAB-3E7769D71CBC}" type="slidenum">
              <a:rPr lang="en-US" b="0" smtClean="0"/>
              <a:pPr/>
              <a:t>‹#›</a:t>
            </a:fld>
            <a:endParaRPr lang="en-US" b="0" dirty="0"/>
          </a:p>
        </p:txBody>
      </p:sp>
      <p:pic>
        <p:nvPicPr>
          <p:cNvPr id="10" name="Picture 9" descr="Icon&#10;&#10;Description automatically generated">
            <a:extLst>
              <a:ext uri="{FF2B5EF4-FFF2-40B4-BE49-F238E27FC236}">
                <a16:creationId xmlns:a16="http://schemas.microsoft.com/office/drawing/2014/main" id="{49B939B3-F9FD-C3AA-5A5A-E6518842A23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547" y="4490242"/>
            <a:ext cx="628523" cy="252933"/>
          </a:xfrm>
          <a:prstGeom prst="rect">
            <a:avLst/>
          </a:prstGeom>
        </p:spPr>
      </p:pic>
      <p:sp>
        <p:nvSpPr>
          <p:cNvPr id="11" name="Rectangle 10">
            <a:extLst>
              <a:ext uri="{FF2B5EF4-FFF2-40B4-BE49-F238E27FC236}">
                <a16:creationId xmlns:a16="http://schemas.microsoft.com/office/drawing/2014/main" id="{1A300F57-5067-4F08-D960-408FB3B84F6F}"/>
              </a:ext>
            </a:extLst>
          </p:cNvPr>
          <p:cNvSpPr/>
          <p:nvPr userDrawn="1"/>
        </p:nvSpPr>
        <p:spPr>
          <a:xfrm>
            <a:off x="7839332" y="4914789"/>
            <a:ext cx="1299352" cy="200055"/>
          </a:xfrm>
          <a:prstGeom prst="rect">
            <a:avLst/>
          </a:prstGeom>
        </p:spPr>
        <p:txBody>
          <a:bodyPr wrap="square" anchor="ctr" anchorCtr="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700" b="0" i="0" dirty="0">
                <a:solidFill>
                  <a:schemeClr val="accent1"/>
                </a:solidFill>
                <a:latin typeface="Calibri" panose="020F0502020204030204" pitchFamily="34" charset="0"/>
                <a:cs typeface="Calibri" panose="020F0502020204030204" pitchFamily="34" charset="0"/>
              </a:rPr>
              <a:t>©2023 CliftonLarsonAllen LLP </a:t>
            </a:r>
          </a:p>
        </p:txBody>
      </p:sp>
    </p:spTree>
    <p:extLst>
      <p:ext uri="{BB962C8B-B14F-4D97-AF65-F5344CB8AC3E}">
        <p14:creationId xmlns:p14="http://schemas.microsoft.com/office/powerpoint/2010/main" val="3553440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D35F4121-5161-6CA6-C0AA-0212A4469B68}"/>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59387" y="4645445"/>
            <a:ext cx="394135" cy="393192"/>
          </a:xfrm>
          <a:prstGeom prst="rect">
            <a:avLst/>
          </a:prstGeom>
        </p:spPr>
      </p:pic>
      <p:sp>
        <p:nvSpPr>
          <p:cNvPr id="14" name="Slide Number Placeholder 5"/>
          <p:cNvSpPr>
            <a:spLocks noGrp="1"/>
          </p:cNvSpPr>
          <p:nvPr>
            <p:ph type="sldNum" sz="quarter" idx="4"/>
          </p:nvPr>
        </p:nvSpPr>
        <p:spPr>
          <a:xfrm>
            <a:off x="8572280" y="4670591"/>
            <a:ext cx="395782" cy="342900"/>
          </a:xfrm>
          <a:prstGeom prst="rect">
            <a:avLst/>
          </a:prstGeom>
        </p:spPr>
        <p:txBody>
          <a:bodyPr anchor="ctr" anchorCtr="0"/>
          <a:lstStyle>
            <a:lvl1pPr algn="r">
              <a:defRPr sz="800" b="0">
                <a:solidFill>
                  <a:schemeClr val="accent1"/>
                </a:solidFill>
              </a:defRPr>
            </a:lvl1pPr>
          </a:lstStyle>
          <a:p>
            <a:fld id="{6DAB3F6F-6A30-410C-8DAB-3E7769D71CBC}" type="slidenum">
              <a:rPr lang="en-US" smtClean="0"/>
              <a:pPr/>
              <a:t>‹#›</a:t>
            </a:fld>
            <a:endParaRPr lang="en-US" dirty="0"/>
          </a:p>
        </p:txBody>
      </p:sp>
      <p:sp>
        <p:nvSpPr>
          <p:cNvPr id="174087" name="Rectangle 7"/>
          <p:cNvSpPr>
            <a:spLocks noGrp="1" noChangeArrowheads="1"/>
          </p:cNvSpPr>
          <p:nvPr>
            <p:ph type="ftr" sz="quarter" idx="3"/>
          </p:nvPr>
        </p:nvSpPr>
        <p:spPr bwMode="auto">
          <a:xfrm>
            <a:off x="553522" y="4387209"/>
            <a:ext cx="2895600" cy="1714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a:defRPr sz="800">
                <a:solidFill>
                  <a:schemeClr val="tx2"/>
                </a:solidFill>
                <a:latin typeface="Calibri" pitchFamily="34" charset="0"/>
                <a:cs typeface="Calibri" pitchFamily="34" charset="0"/>
              </a:defRPr>
            </a:lvl1pPr>
          </a:lstStyle>
          <a:p>
            <a:endParaRPr lang="en-US" dirty="0">
              <a:solidFill>
                <a:schemeClr val="accent1"/>
              </a:solidFill>
            </a:endParaRPr>
          </a:p>
        </p:txBody>
      </p:sp>
      <p:sp>
        <p:nvSpPr>
          <p:cNvPr id="174084" name="Rectangle 4"/>
          <p:cNvSpPr>
            <a:spLocks noGrp="1" noChangeArrowheads="1"/>
          </p:cNvSpPr>
          <p:nvPr>
            <p:ph type="title"/>
          </p:nvPr>
        </p:nvSpPr>
        <p:spPr bwMode="auto">
          <a:xfrm>
            <a:off x="457200" y="144838"/>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Title</a:t>
            </a:r>
          </a:p>
        </p:txBody>
      </p:sp>
      <p:sp>
        <p:nvSpPr>
          <p:cNvPr id="174085" name="Rectangle 5"/>
          <p:cNvSpPr>
            <a:spLocks noGrp="1" noChangeArrowheads="1"/>
          </p:cNvSpPr>
          <p:nvPr>
            <p:ph type="body" idx="1"/>
          </p:nvPr>
        </p:nvSpPr>
        <p:spPr bwMode="auto">
          <a:xfrm>
            <a:off x="457200" y="895350"/>
            <a:ext cx="8229600" cy="36627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Box 4">
            <a:extLst>
              <a:ext uri="{FF2B5EF4-FFF2-40B4-BE49-F238E27FC236}">
                <a16:creationId xmlns:a16="http://schemas.microsoft.com/office/drawing/2014/main" id="{E46E431A-E0CD-8E0F-9AEB-398135236A9A}"/>
              </a:ext>
            </a:extLst>
          </p:cNvPr>
          <p:cNvSpPr txBox="1"/>
          <p:nvPr userDrawn="1"/>
        </p:nvSpPr>
        <p:spPr>
          <a:xfrm>
            <a:off x="958850" y="4742014"/>
            <a:ext cx="1384300" cy="200055"/>
          </a:xfrm>
          <a:prstGeom prst="rect">
            <a:avLst/>
          </a:prstGeom>
          <a:noFill/>
        </p:spPr>
        <p:txBody>
          <a:bodyPr wrap="square" anchor="ctr" anchorCtr="0">
            <a:spAutoFit/>
          </a:bodyPr>
          <a:lstStyle/>
          <a:p>
            <a:pPr algn="l"/>
            <a:r>
              <a:rPr lang="en-US" sz="700" dirty="0">
                <a:solidFill>
                  <a:schemeClr val="accent1"/>
                </a:solidFill>
                <a:latin typeface="Calibri" panose="020F0502020204030204" pitchFamily="34" charset="0"/>
                <a:cs typeface="Calibri" panose="020F0502020204030204" pitchFamily="34" charset="0"/>
              </a:rPr>
              <a:t>©2023 CliftonLarsonAllen LLP</a:t>
            </a:r>
          </a:p>
        </p:txBody>
      </p:sp>
      <p:pic>
        <p:nvPicPr>
          <p:cNvPr id="4" name="Picture 3" descr="Icon&#10;&#10;Description automatically generated">
            <a:extLst>
              <a:ext uri="{FF2B5EF4-FFF2-40B4-BE49-F238E27FC236}">
                <a16:creationId xmlns:a16="http://schemas.microsoft.com/office/drawing/2014/main" id="{B5DB2C02-BF42-D401-14DF-0F280CFD7B5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920547" y="4715575"/>
            <a:ext cx="628523" cy="25293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700" r:id="rId3"/>
    <p:sldLayoutId id="2147483680" r:id="rId4"/>
    <p:sldLayoutId id="2147483682" r:id="rId5"/>
    <p:sldLayoutId id="2147483698" r:id="rId6"/>
    <p:sldLayoutId id="2147483699" r:id="rId7"/>
    <p:sldLayoutId id="2147483690" r:id="rId8"/>
    <p:sldLayoutId id="2147483694" r:id="rId9"/>
    <p:sldLayoutId id="2147483695" r:id="rId10"/>
    <p:sldLayoutId id="2147483664" r:id="rId11"/>
    <p:sldLayoutId id="2147483665" r:id="rId12"/>
    <p:sldLayoutId id="2147483666" r:id="rId13"/>
    <p:sldLayoutId id="2147483667" r:id="rId14"/>
    <p:sldLayoutId id="2147483668" r:id="rId15"/>
    <p:sldLayoutId id="2147483669" r:id="rId16"/>
    <p:sldLayoutId id="2147483686" r:id="rId17"/>
    <p:sldLayoutId id="2147483670" r:id="rId18"/>
    <p:sldLayoutId id="2147483675" r:id="rId19"/>
    <p:sldLayoutId id="2147483676" r:id="rId20"/>
    <p:sldLayoutId id="2147483696" r:id="rId21"/>
    <p:sldLayoutId id="2147483697" r:id="rId22"/>
  </p:sldLayoutIdLst>
  <p:hf hdr="0" ftr="0" dt="0"/>
  <p:txStyles>
    <p:titleStyle>
      <a:lvl1pPr algn="l" rtl="0" eaLnBrk="1" fontAlgn="base" hangingPunct="1">
        <a:spcBef>
          <a:spcPct val="0"/>
        </a:spcBef>
        <a:spcAft>
          <a:spcPct val="0"/>
        </a:spcAft>
        <a:defRPr sz="3200" b="0">
          <a:solidFill>
            <a:schemeClr val="accent1"/>
          </a:solidFill>
          <a:latin typeface="Calibri" panose="020F0502020204030204" pitchFamily="34" charset="0"/>
          <a:ea typeface="+mj-ea"/>
          <a:cs typeface="Calibri" panose="020F0502020204030204" pitchFamily="34" charset="0"/>
        </a:defRPr>
      </a:lvl1pPr>
      <a:lvl2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2pPr>
      <a:lvl3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3pPr>
      <a:lvl4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4pPr>
      <a:lvl5pPr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5pPr>
      <a:lvl6pPr marL="4572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6pPr>
      <a:lvl7pPr marL="9144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7pPr>
      <a:lvl8pPr marL="13716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8pPr>
      <a:lvl9pPr marL="1828800" algn="l" rtl="0" eaLnBrk="1" fontAlgn="base" hangingPunct="1">
        <a:spcBef>
          <a:spcPct val="0"/>
        </a:spcBef>
        <a:spcAft>
          <a:spcPct val="0"/>
        </a:spcAft>
        <a:defRPr sz="3600" b="1">
          <a:solidFill>
            <a:schemeClr val="tx2"/>
          </a:solidFill>
          <a:latin typeface="Arial Narrow" pitchFamily="1" charset="0"/>
          <a:ea typeface="ヒラギノ角ゴ Pro W3" pitchFamily="1" charset="-128"/>
        </a:defRPr>
      </a:lvl9pPr>
    </p:titleStyle>
    <p:bodyStyle>
      <a:lvl1pPr marL="342900" indent="-342900" algn="l" rtl="0" eaLnBrk="1" fontAlgn="base" hangingPunct="1">
        <a:spcBef>
          <a:spcPct val="20000"/>
        </a:spcBef>
        <a:spcAft>
          <a:spcPct val="0"/>
        </a:spcAft>
        <a:buClr>
          <a:schemeClr val="accent2"/>
        </a:buClr>
        <a:buSzPct val="120000"/>
        <a:buFont typeface="Arial" panose="020B0604020202020204" pitchFamily="34" charset="0"/>
        <a:buChar char="•"/>
        <a:defRPr sz="2400">
          <a:solidFill>
            <a:schemeClr val="tx2"/>
          </a:solidFill>
          <a:latin typeface="Calibri" panose="020F0502020204030204" pitchFamily="34" charset="0"/>
          <a:ea typeface="+mn-ea"/>
          <a:cs typeface="Calibri" panose="020F0502020204030204" pitchFamily="34" charset="0"/>
        </a:defRPr>
      </a:lvl1pPr>
      <a:lvl2pPr marL="742950" indent="-285750" algn="l" rtl="0" eaLnBrk="1" fontAlgn="base" hangingPunct="1">
        <a:spcBef>
          <a:spcPct val="20000"/>
        </a:spcBef>
        <a:spcAft>
          <a:spcPct val="0"/>
        </a:spcAft>
        <a:buClr>
          <a:schemeClr val="accent2"/>
        </a:buClr>
        <a:buFont typeface="Courier New" panose="02070309020205020404" pitchFamily="49" charset="0"/>
        <a:buChar char="o"/>
        <a:defRPr sz="2000">
          <a:solidFill>
            <a:schemeClr val="tx2"/>
          </a:solidFill>
          <a:latin typeface="Calibri" panose="020F0502020204030204" pitchFamily="34" charset="0"/>
          <a:ea typeface="+mn-ea"/>
          <a:cs typeface="Calibri" panose="020F0502020204030204" pitchFamily="34" charset="0"/>
        </a:defRPr>
      </a:lvl2pPr>
      <a:lvl3pPr marL="1143000" indent="-228600" algn="l" rtl="0" eaLnBrk="1" fontAlgn="base" hangingPunct="1">
        <a:spcBef>
          <a:spcPct val="20000"/>
        </a:spcBef>
        <a:spcAft>
          <a:spcPct val="0"/>
        </a:spcAft>
        <a:buClr>
          <a:schemeClr val="accent2"/>
        </a:buClr>
        <a:buSzPct val="85000"/>
        <a:buFont typeface="Wingdings" panose="05000000000000000000" pitchFamily="2" charset="2"/>
        <a:buChar char="§"/>
        <a:defRPr sz="1800">
          <a:solidFill>
            <a:schemeClr val="tx2"/>
          </a:solidFill>
          <a:latin typeface="Calibri" panose="020F0502020204030204" pitchFamily="34" charset="0"/>
          <a:ea typeface="+mn-ea"/>
          <a:cs typeface="Calibri" panose="020F0502020204030204" pitchFamily="34" charset="0"/>
        </a:defRPr>
      </a:lvl3pPr>
      <a:lvl4pPr marL="16002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4pPr>
      <a:lvl5pPr marL="2057400" indent="-228600" algn="l" rtl="0" eaLnBrk="1" fontAlgn="base" hangingPunct="1">
        <a:spcBef>
          <a:spcPct val="20000"/>
        </a:spcBef>
        <a:spcAft>
          <a:spcPct val="0"/>
        </a:spcAft>
        <a:buClr>
          <a:schemeClr val="accent2"/>
        </a:buClr>
        <a:buFont typeface="Arial" panose="020B0604020202020204" pitchFamily="34" charset="0"/>
        <a:buChar char="•"/>
        <a:defRPr sz="1600">
          <a:solidFill>
            <a:schemeClr val="tx2"/>
          </a:solidFill>
          <a:latin typeface="Calibri" panose="020F0502020204030204" pitchFamily="34" charset="0"/>
          <a:ea typeface="+mn-ea"/>
          <a:cs typeface="Calibri" panose="020F0502020204030204" pitchFamily="34" charset="0"/>
        </a:defRPr>
      </a:lvl5pPr>
      <a:lvl6pPr marL="2514600" indent="-228600" algn="l" rtl="0" eaLnBrk="1" fontAlgn="base" hangingPunct="1">
        <a:spcBef>
          <a:spcPct val="20000"/>
        </a:spcBef>
        <a:spcAft>
          <a:spcPct val="0"/>
        </a:spcAft>
        <a:buFont typeface="Arial" charset="0"/>
        <a:buChar char="–"/>
        <a:defRPr>
          <a:solidFill>
            <a:schemeClr val="tx1"/>
          </a:solidFill>
          <a:latin typeface="+mn-lt"/>
          <a:ea typeface="+mn-ea"/>
        </a:defRPr>
      </a:lvl6pPr>
      <a:lvl7pPr marL="2971800" indent="-228600" algn="l" rtl="0" eaLnBrk="1" fontAlgn="base" hangingPunct="1">
        <a:spcBef>
          <a:spcPct val="20000"/>
        </a:spcBef>
        <a:spcAft>
          <a:spcPct val="0"/>
        </a:spcAft>
        <a:buFont typeface="Arial" charset="0"/>
        <a:buChar char="–"/>
        <a:defRPr>
          <a:solidFill>
            <a:schemeClr val="tx1"/>
          </a:solidFill>
          <a:latin typeface="+mn-lt"/>
          <a:ea typeface="+mn-ea"/>
        </a:defRPr>
      </a:lvl7pPr>
      <a:lvl8pPr marL="3429000" indent="-228600" algn="l" rtl="0" eaLnBrk="1" fontAlgn="base" hangingPunct="1">
        <a:spcBef>
          <a:spcPct val="20000"/>
        </a:spcBef>
        <a:spcAft>
          <a:spcPct val="0"/>
        </a:spcAft>
        <a:buFont typeface="Arial" charset="0"/>
        <a:buChar char="–"/>
        <a:defRPr>
          <a:solidFill>
            <a:schemeClr val="tx1"/>
          </a:solidFill>
          <a:latin typeface="+mn-lt"/>
          <a:ea typeface="+mn-ea"/>
        </a:defRPr>
      </a:lvl8pPr>
      <a:lvl9pPr marL="3886200" indent="-228600" algn="l" rtl="0" eaLnBrk="1" fontAlgn="base" hangingPunct="1">
        <a:spcBef>
          <a:spcPct val="20000"/>
        </a:spcBef>
        <a:spcAft>
          <a:spcPct val="0"/>
        </a:spcAft>
        <a:buFont typeface="Arial"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ustomXml" Target="../../customXml/item7.xml"/><Relationship Id="rId1" Type="http://schemas.openxmlformats.org/officeDocument/2006/relationships/customXml" Target="../../customXml/item1.xml"/><Relationship Id="rId5" Type="http://schemas.openxmlformats.org/officeDocument/2006/relationships/image" Target="../media/image19.jpeg"/><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hyperlink" Target="https://www.pexels.com/photo/brown-and-green-grass-field-during-sunset-1237119/" TargetMode="Externa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4"/>
          <a:tile tx="0" ty="0" sx="100000" sy="100000" flip="none" algn="tl"/>
        </a:blipFill>
        <a:effectLst/>
      </p:bgPr>
    </p:bg>
    <p:spTree>
      <p:nvGrpSpPr>
        <p:cNvPr id="1" name=""/>
        <p:cNvGrpSpPr/>
        <p:nvPr/>
      </p:nvGrpSpPr>
      <p:grpSpPr>
        <a:xfrm>
          <a:off x="0" y="0"/>
          <a:ext cx="0" cy="0"/>
          <a:chOff x="0" y="0"/>
          <a:chExt cx="0" cy="0"/>
        </a:xfrm>
      </p:grpSpPr>
      <p:pic>
        <p:nvPicPr>
          <p:cNvPr id="6" name="Picture 5" descr="Close up of an olive branch on a sunset">
            <a:extLst>
              <a:ext uri="{FF2B5EF4-FFF2-40B4-BE49-F238E27FC236}">
                <a16:creationId xmlns:a16="http://schemas.microsoft.com/office/drawing/2014/main" id="{C22EF004-0FB8-D992-87D4-BA673580F9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76261" y="479356"/>
            <a:ext cx="5128591" cy="4184788"/>
          </a:xfrm>
          <a:prstGeom prst="rect">
            <a:avLst/>
          </a:prstGeom>
        </p:spPr>
      </p:pic>
      <p:sp>
        <p:nvSpPr>
          <p:cNvPr id="2" name="Subtitle 1">
            <a:extLst>
              <a:ext uri="{FF2B5EF4-FFF2-40B4-BE49-F238E27FC236}">
                <a16:creationId xmlns:a16="http://schemas.microsoft.com/office/drawing/2014/main" id="{C474F518-2F7F-DAAE-8B23-9F797E16D901}"/>
              </a:ext>
            </a:extLst>
          </p:cNvPr>
          <p:cNvSpPr>
            <a:spLocks noGrp="1"/>
          </p:cNvSpPr>
          <p:nvPr>
            <p:ph type="subTitle" idx="1"/>
          </p:nvPr>
        </p:nvSpPr>
        <p:spPr>
          <a:xfrm>
            <a:off x="906457" y="4050625"/>
            <a:ext cx="2116356" cy="367202"/>
          </a:xfrm>
        </p:spPr>
        <p:txBody>
          <a:bodyPr/>
          <a:lstStyle/>
          <a:p>
            <a:r>
              <a:rPr lang="en-US" sz="1600" dirty="0">
                <a:solidFill>
                  <a:srgbClr val="002060"/>
                </a:solidFill>
              </a:rPr>
              <a:t>January 8, 2026</a:t>
            </a:r>
          </a:p>
        </p:txBody>
      </p:sp>
      <p:sp>
        <p:nvSpPr>
          <p:cNvPr id="3" name="Title 2">
            <a:extLst>
              <a:ext uri="{FF2B5EF4-FFF2-40B4-BE49-F238E27FC236}">
                <a16:creationId xmlns:a16="http://schemas.microsoft.com/office/drawing/2014/main" id="{5C2B5F67-042F-0574-237C-50ADB0FE800C}"/>
              </a:ext>
            </a:extLst>
          </p:cNvPr>
          <p:cNvSpPr>
            <a:spLocks noGrp="1"/>
          </p:cNvSpPr>
          <p:nvPr>
            <p:ph type="title"/>
          </p:nvPr>
        </p:nvSpPr>
        <p:spPr>
          <a:xfrm>
            <a:off x="271670" y="417443"/>
            <a:ext cx="3385930" cy="3478695"/>
          </a:xfrm>
        </p:spPr>
        <p:txBody>
          <a:bodyPr/>
          <a:lstStyle/>
          <a:p>
            <a:r>
              <a:rPr lang="en-US" sz="3200" dirty="0">
                <a:solidFill>
                  <a:srgbClr val="002060"/>
                </a:solidFill>
              </a:rPr>
              <a:t>Wildwood Ridge Metropolitan District</a:t>
            </a:r>
            <a:br>
              <a:rPr lang="en-US" dirty="0">
                <a:solidFill>
                  <a:srgbClr val="002060"/>
                </a:solidFill>
              </a:rPr>
            </a:br>
            <a:br>
              <a:rPr lang="en-US" dirty="0">
                <a:solidFill>
                  <a:srgbClr val="002060"/>
                </a:solidFill>
              </a:rPr>
            </a:br>
            <a:r>
              <a:rPr lang="en-US" sz="1800" dirty="0">
                <a:solidFill>
                  <a:srgbClr val="002060"/>
                </a:solidFill>
              </a:rPr>
              <a:t>2026 Metro Districts Informational Meeting</a:t>
            </a:r>
            <a:r>
              <a:rPr lang="en-US" sz="2000" dirty="0">
                <a:solidFill>
                  <a:srgbClr val="002060"/>
                </a:solidFill>
              </a:rPr>
              <a:t> </a:t>
            </a:r>
            <a:endParaRPr lang="en-US" dirty="0">
              <a:solidFill>
                <a:srgbClr val="002060"/>
              </a:solidFill>
            </a:endParaRPr>
          </a:p>
        </p:txBody>
      </p:sp>
      <p:sp>
        <p:nvSpPr>
          <p:cNvPr id="4" name="Slide Number Placeholder 3">
            <a:extLst>
              <a:ext uri="{FF2B5EF4-FFF2-40B4-BE49-F238E27FC236}">
                <a16:creationId xmlns:a16="http://schemas.microsoft.com/office/drawing/2014/main" id="{D2A12856-B777-E61C-B040-04AF683B4F1F}"/>
              </a:ext>
            </a:extLst>
          </p:cNvPr>
          <p:cNvSpPr>
            <a:spLocks noGrp="1"/>
          </p:cNvSpPr>
          <p:nvPr>
            <p:ph type="sldNum" sz="quarter" idx="4"/>
          </p:nvPr>
        </p:nvSpPr>
        <p:spPr/>
        <p:txBody>
          <a:bodyPr/>
          <a:lstStyle/>
          <a:p>
            <a:fld id="{F8E24598-D429-A34B-B4A6-5808099B37D3}" type="slidenum">
              <a:rPr lang="en-US" smtClean="0"/>
              <a:pPr/>
              <a:t>1</a:t>
            </a:fld>
            <a:endParaRPr lang="en-US" dirty="0"/>
          </a:p>
        </p:txBody>
      </p:sp>
    </p:spTree>
    <p:custDataLst>
      <p:custData r:id="rId1"/>
      <p:custData r:id="rId2"/>
    </p:custDataLst>
    <p:extLst>
      <p:ext uri="{BB962C8B-B14F-4D97-AF65-F5344CB8AC3E}">
        <p14:creationId xmlns:p14="http://schemas.microsoft.com/office/powerpoint/2010/main" val="1500059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6AA9-EC1E-94F0-574B-2203FC8B534E}"/>
              </a:ext>
            </a:extLst>
          </p:cNvPr>
          <p:cNvSpPr>
            <a:spLocks noGrp="1"/>
          </p:cNvSpPr>
          <p:nvPr>
            <p:ph type="title"/>
          </p:nvPr>
        </p:nvSpPr>
        <p:spPr>
          <a:xfrm>
            <a:off x="457202" y="613752"/>
            <a:ext cx="3200399" cy="469900"/>
          </a:xfrm>
        </p:spPr>
        <p:txBody>
          <a:bodyPr wrap="square" anchor="ctr">
            <a:noAutofit/>
          </a:bodyPr>
          <a:lstStyle/>
          <a:p>
            <a:r>
              <a:rPr lang="en-US" sz="2800" kern="1200" dirty="0">
                <a:solidFill>
                  <a:srgbClr val="201449"/>
                </a:solidFill>
                <a:latin typeface="Avenir Next LT Pro"/>
                <a:ea typeface="+mn-ea"/>
                <a:cs typeface="+mn-cs"/>
              </a:rPr>
              <a:t>Agenda</a:t>
            </a:r>
            <a:endParaRPr lang="en-US" kern="1200" dirty="0">
              <a:solidFill>
                <a:srgbClr val="201449"/>
              </a:solidFill>
              <a:latin typeface="Avenir Next LT Pro"/>
              <a:ea typeface="+mn-ea"/>
              <a:cs typeface="+mn-cs"/>
            </a:endParaRPr>
          </a:p>
        </p:txBody>
      </p:sp>
      <p:pic>
        <p:nvPicPr>
          <p:cNvPr id="4" name="Picture 3">
            <a:extLst>
              <a:ext uri="{FF2B5EF4-FFF2-40B4-BE49-F238E27FC236}">
                <a16:creationId xmlns:a16="http://schemas.microsoft.com/office/drawing/2014/main" id="{6C95E726-51C0-E11C-5C22-0168338DACD7}"/>
              </a:ext>
            </a:extLst>
          </p:cNvPr>
          <p:cNvPicPr>
            <a:picLocks noChangeAspect="1"/>
          </p:cNvPicPr>
          <p:nvPr/>
        </p:nvPicPr>
        <p:blipFill rotWithShape="1">
          <a:blip r:embed="rId3"/>
          <a:srcRect t="12415" r="-3" b="2930"/>
          <a:stretch/>
        </p:blipFill>
        <p:spPr>
          <a:xfrm>
            <a:off x="4219356" y="526157"/>
            <a:ext cx="4352924" cy="3812803"/>
          </a:xfrm>
          <a:prstGeom prst="rect">
            <a:avLst/>
          </a:prstGeom>
          <a:noFill/>
          <a:ln>
            <a:noFill/>
          </a:ln>
        </p:spPr>
      </p:pic>
      <p:sp>
        <p:nvSpPr>
          <p:cNvPr id="3" name="Content Placeholder 2">
            <a:extLst>
              <a:ext uri="{FF2B5EF4-FFF2-40B4-BE49-F238E27FC236}">
                <a16:creationId xmlns:a16="http://schemas.microsoft.com/office/drawing/2014/main" id="{71299B3B-FF98-C837-BB90-B6F29DB85E38}"/>
              </a:ext>
            </a:extLst>
          </p:cNvPr>
          <p:cNvSpPr>
            <a:spLocks noGrp="1"/>
          </p:cNvSpPr>
          <p:nvPr>
            <p:ph type="body" sz="half" idx="2"/>
          </p:nvPr>
        </p:nvSpPr>
        <p:spPr>
          <a:xfrm>
            <a:off x="457202" y="1385278"/>
            <a:ext cx="3539834" cy="1961038"/>
          </a:xfrm>
        </p:spPr>
        <p:txBody>
          <a:bodyPr wrap="square" anchor="t">
            <a:normAutofit/>
          </a:bodyPr>
          <a:lstStyle/>
          <a:p>
            <a:pPr marL="457200" indent="-457200">
              <a:lnSpc>
                <a:spcPct val="90000"/>
              </a:lnSpc>
              <a:buClrTx/>
              <a:buFont typeface="+mj-lt"/>
              <a:buAutoNum type="arabicPeriod"/>
            </a:pPr>
            <a:r>
              <a:rPr lang="en-US" sz="1400" kern="1200" dirty="0">
                <a:solidFill>
                  <a:srgbClr val="201449"/>
                </a:solidFill>
                <a:latin typeface="Avenir Next LT Pro"/>
                <a:cs typeface="+mn-cs"/>
              </a:rPr>
              <a:t>Call to Order</a:t>
            </a:r>
          </a:p>
          <a:p>
            <a:pPr marL="457200" indent="-457200">
              <a:lnSpc>
                <a:spcPct val="90000"/>
              </a:lnSpc>
              <a:buClrTx/>
              <a:buFont typeface="+mj-lt"/>
              <a:buAutoNum type="arabicPeriod"/>
            </a:pPr>
            <a:r>
              <a:rPr lang="en-US" sz="1400" kern="1200" dirty="0">
                <a:solidFill>
                  <a:srgbClr val="201449"/>
                </a:solidFill>
                <a:latin typeface="Avenir Next LT Pro"/>
                <a:cs typeface="+mn-cs"/>
              </a:rPr>
              <a:t>Metro District Overview</a:t>
            </a:r>
          </a:p>
          <a:p>
            <a:pPr marL="457200" indent="-457200">
              <a:lnSpc>
                <a:spcPct val="90000"/>
              </a:lnSpc>
              <a:buClrTx/>
              <a:buFont typeface="+mj-lt"/>
              <a:buAutoNum type="arabicPeriod"/>
            </a:pPr>
            <a:r>
              <a:rPr lang="en-US" sz="1400" kern="1200" dirty="0">
                <a:solidFill>
                  <a:srgbClr val="201449"/>
                </a:solidFill>
                <a:latin typeface="Avenir Next LT Pro"/>
                <a:cs typeface="+mn-cs"/>
              </a:rPr>
              <a:t>Status of Public Infrastructure</a:t>
            </a:r>
          </a:p>
          <a:p>
            <a:pPr marL="457200" indent="-457200">
              <a:lnSpc>
                <a:spcPct val="90000"/>
              </a:lnSpc>
              <a:buClrTx/>
              <a:buFont typeface="+mj-lt"/>
              <a:buAutoNum type="arabicPeriod"/>
            </a:pPr>
            <a:r>
              <a:rPr lang="en-US" sz="1400" kern="1200" dirty="0">
                <a:solidFill>
                  <a:srgbClr val="201449"/>
                </a:solidFill>
                <a:latin typeface="Avenir Next LT Pro"/>
                <a:cs typeface="+mn-cs"/>
              </a:rPr>
              <a:t>Outstanding Bonds</a:t>
            </a:r>
          </a:p>
          <a:p>
            <a:pPr marL="457200" indent="-457200">
              <a:lnSpc>
                <a:spcPct val="90000"/>
              </a:lnSpc>
              <a:buClrTx/>
              <a:buFont typeface="+mj-lt"/>
              <a:buAutoNum type="arabicPeriod"/>
            </a:pPr>
            <a:r>
              <a:rPr lang="en-US" sz="1400" kern="1200" dirty="0">
                <a:solidFill>
                  <a:srgbClr val="201449"/>
                </a:solidFill>
                <a:latin typeface="Avenir Next LT Pro"/>
                <a:cs typeface="+mn-cs"/>
              </a:rPr>
              <a:t>Unaudited Financial Statements</a:t>
            </a:r>
          </a:p>
          <a:p>
            <a:pPr marL="457200" indent="-457200">
              <a:lnSpc>
                <a:spcPct val="90000"/>
              </a:lnSpc>
              <a:buClrTx/>
              <a:buFont typeface="+mj-lt"/>
              <a:buAutoNum type="arabicPeriod"/>
            </a:pPr>
            <a:r>
              <a:rPr lang="en-US" sz="1400" kern="1200" dirty="0">
                <a:solidFill>
                  <a:srgbClr val="201449"/>
                </a:solidFill>
                <a:latin typeface="Avenir Next LT Pro"/>
                <a:cs typeface="+mn-cs"/>
              </a:rPr>
              <a:t>Questions </a:t>
            </a:r>
          </a:p>
          <a:p>
            <a:pPr marL="457200" indent="-457200">
              <a:lnSpc>
                <a:spcPct val="90000"/>
              </a:lnSpc>
              <a:buClrTx/>
              <a:buFont typeface="+mj-lt"/>
              <a:buAutoNum type="arabicPeriod"/>
            </a:pPr>
            <a:r>
              <a:rPr lang="en-US" sz="1400" kern="1200" dirty="0">
                <a:solidFill>
                  <a:srgbClr val="201449"/>
                </a:solidFill>
                <a:latin typeface="Avenir Next LT Pro"/>
                <a:cs typeface="+mn-cs"/>
              </a:rPr>
              <a:t>Adjourn</a:t>
            </a:r>
          </a:p>
        </p:txBody>
      </p:sp>
      <p:sp>
        <p:nvSpPr>
          <p:cNvPr id="11" name="Slide Number Placeholder 5">
            <a:extLst>
              <a:ext uri="{FF2B5EF4-FFF2-40B4-BE49-F238E27FC236}">
                <a16:creationId xmlns:a16="http://schemas.microsoft.com/office/drawing/2014/main" id="{11C5D32A-6F6F-1F43-05C3-4F0234A6E119}"/>
              </a:ext>
            </a:extLst>
          </p:cNvPr>
          <p:cNvSpPr>
            <a:spLocks noGrp="1"/>
          </p:cNvSpPr>
          <p:nvPr>
            <p:ph type="sldNum" sz="quarter" idx="4"/>
          </p:nvPr>
        </p:nvSpPr>
        <p:spPr>
          <a:xfrm>
            <a:off x="8572280" y="4670591"/>
            <a:ext cx="395782" cy="342900"/>
          </a:xfrm>
        </p:spPr>
        <p:txBody>
          <a:bodyPr/>
          <a:lstStyle/>
          <a:p>
            <a:pPr>
              <a:spcAft>
                <a:spcPts val="600"/>
              </a:spcAft>
            </a:pPr>
            <a:fld id="{6DAB3F6F-6A30-410C-8DAB-3E7769D71CBC}" type="slidenum">
              <a:rPr lang="en-US" smtClean="0"/>
              <a:pPr>
                <a:spcAft>
                  <a:spcPts val="600"/>
                </a:spcAft>
              </a:pPr>
              <a:t>2</a:t>
            </a:fld>
            <a:endParaRPr lang="en-US"/>
          </a:p>
        </p:txBody>
      </p:sp>
    </p:spTree>
    <p:extLst>
      <p:ext uri="{BB962C8B-B14F-4D97-AF65-F5344CB8AC3E}">
        <p14:creationId xmlns:p14="http://schemas.microsoft.com/office/powerpoint/2010/main" val="1605166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pic>
        <p:nvPicPr>
          <p:cNvPr id="10" name="Picture 9" descr="Keychain on computer keyboard">
            <a:extLst>
              <a:ext uri="{FF2B5EF4-FFF2-40B4-BE49-F238E27FC236}">
                <a16:creationId xmlns:a16="http://schemas.microsoft.com/office/drawing/2014/main" id="{1A35C0B0-9346-61F3-C2E5-26DF86A32528}"/>
              </a:ext>
            </a:extLst>
          </p:cNvPr>
          <p:cNvPicPr>
            <a:picLocks noChangeAspect="1"/>
          </p:cNvPicPr>
          <p:nvPr/>
        </p:nvPicPr>
        <p:blipFill rotWithShape="1">
          <a:blip r:embed="rId2">
            <a:extLst>
              <a:ext uri="{28A0092B-C50C-407E-A947-70E740481C1C}">
                <a14:useLocalDpi xmlns:a14="http://schemas.microsoft.com/office/drawing/2010/main" val="0"/>
              </a:ext>
            </a:extLst>
          </a:blip>
          <a:srcRect l="15766"/>
          <a:stretch/>
        </p:blipFill>
        <p:spPr>
          <a:xfrm>
            <a:off x="457201" y="1294208"/>
            <a:ext cx="4040188" cy="3201591"/>
          </a:xfrm>
          <a:prstGeom prst="rect">
            <a:avLst/>
          </a:prstGeom>
          <a:noFill/>
        </p:spPr>
      </p:pic>
      <p:sp>
        <p:nvSpPr>
          <p:cNvPr id="3" name="Content Placeholder 2">
            <a:extLst>
              <a:ext uri="{FF2B5EF4-FFF2-40B4-BE49-F238E27FC236}">
                <a16:creationId xmlns:a16="http://schemas.microsoft.com/office/drawing/2014/main" id="{71299B3B-FF98-C837-BB90-B6F29DB85E38}"/>
              </a:ext>
            </a:extLst>
          </p:cNvPr>
          <p:cNvSpPr>
            <a:spLocks noGrp="1"/>
          </p:cNvSpPr>
          <p:nvPr>
            <p:ph sz="quarter" idx="4"/>
          </p:nvPr>
        </p:nvSpPr>
        <p:spPr>
          <a:xfrm>
            <a:off x="4645027" y="1294208"/>
            <a:ext cx="4041775" cy="3201591"/>
          </a:xfrm>
        </p:spPr>
        <p:txBody>
          <a:bodyPr wrap="square" anchor="t">
            <a:normAutofit lnSpcReduction="10000"/>
          </a:bodyPr>
          <a:lstStyle/>
          <a:p>
            <a:pPr>
              <a:lnSpc>
                <a:spcPct val="90000"/>
              </a:lnSpc>
              <a:buClrTx/>
            </a:pPr>
            <a:r>
              <a:rPr lang="en-US" sz="1200" kern="1200" dirty="0">
                <a:solidFill>
                  <a:srgbClr val="201449"/>
                </a:solidFill>
                <a:latin typeface="Avenir Next LT Pro"/>
                <a:cs typeface="+mn-cs"/>
              </a:rPr>
              <a:t>A special district is a quasi-municipal corporation and political subdivision of the State of Colorado, created to provide public services that counties or municipalities cannot provide.  </a:t>
            </a:r>
          </a:p>
          <a:p>
            <a:pPr marL="0" indent="0">
              <a:lnSpc>
                <a:spcPct val="90000"/>
              </a:lnSpc>
              <a:buClrTx/>
              <a:buNone/>
            </a:pPr>
            <a:endParaRPr lang="en-US" sz="1200" kern="1200" dirty="0">
              <a:solidFill>
                <a:srgbClr val="201449"/>
              </a:solidFill>
              <a:latin typeface="Avenir Next LT Pro"/>
              <a:cs typeface="+mn-cs"/>
            </a:endParaRPr>
          </a:p>
          <a:p>
            <a:pPr>
              <a:lnSpc>
                <a:spcPct val="90000"/>
              </a:lnSpc>
              <a:buClrTx/>
            </a:pPr>
            <a:r>
              <a:rPr lang="en-US" sz="1200" kern="1200" dirty="0">
                <a:solidFill>
                  <a:srgbClr val="201449"/>
                </a:solidFill>
                <a:latin typeface="Avenir Next LT Pro"/>
                <a:cs typeface="+mn-cs"/>
              </a:rPr>
              <a:t>Districts are governed under Title 32 of the Colorado Revised Statutes, a Service Plan approved by the Governing Jurisdiction and any agreements with the Governing Jurisdiction</a:t>
            </a:r>
          </a:p>
          <a:p>
            <a:pPr marL="0" indent="0">
              <a:lnSpc>
                <a:spcPct val="90000"/>
              </a:lnSpc>
              <a:buClrTx/>
              <a:buNone/>
            </a:pPr>
            <a:endParaRPr lang="en-US" sz="1200" kern="1200" dirty="0">
              <a:solidFill>
                <a:srgbClr val="201449"/>
              </a:solidFill>
              <a:latin typeface="Avenir Next LT Pro"/>
              <a:cs typeface="+mn-cs"/>
            </a:endParaRPr>
          </a:p>
          <a:p>
            <a:pPr>
              <a:lnSpc>
                <a:spcPct val="90000"/>
              </a:lnSpc>
              <a:buClrTx/>
            </a:pPr>
            <a:r>
              <a:rPr lang="en-US" sz="1200" kern="1200" dirty="0">
                <a:solidFill>
                  <a:srgbClr val="201449"/>
                </a:solidFill>
                <a:latin typeface="Avenir Next LT Pro"/>
                <a:cs typeface="+mn-cs"/>
              </a:rPr>
              <a:t>Powers of special districts can include:</a:t>
            </a:r>
          </a:p>
          <a:p>
            <a:pPr lvl="1">
              <a:lnSpc>
                <a:spcPct val="90000"/>
              </a:lnSpc>
              <a:buClrTx/>
            </a:pPr>
            <a:r>
              <a:rPr lang="en-US" sz="1200" kern="1200" dirty="0">
                <a:solidFill>
                  <a:srgbClr val="201449"/>
                </a:solidFill>
                <a:latin typeface="Avenir Next LT Pro"/>
                <a:cs typeface="+mn-cs"/>
              </a:rPr>
              <a:t>Streets and traffic signals</a:t>
            </a:r>
          </a:p>
          <a:p>
            <a:pPr lvl="1">
              <a:lnSpc>
                <a:spcPct val="90000"/>
              </a:lnSpc>
              <a:buClrTx/>
            </a:pPr>
            <a:r>
              <a:rPr lang="en-US" sz="1200" kern="1200" dirty="0">
                <a:solidFill>
                  <a:srgbClr val="201449"/>
                </a:solidFill>
                <a:latin typeface="Avenir Next LT Pro"/>
                <a:cs typeface="+mn-cs"/>
              </a:rPr>
              <a:t>Water and Sanitation</a:t>
            </a:r>
          </a:p>
          <a:p>
            <a:pPr lvl="1">
              <a:lnSpc>
                <a:spcPct val="90000"/>
              </a:lnSpc>
              <a:buClrTx/>
            </a:pPr>
            <a:r>
              <a:rPr lang="en-US" sz="1200" kern="1200" dirty="0">
                <a:solidFill>
                  <a:srgbClr val="201449"/>
                </a:solidFill>
                <a:latin typeface="Avenir Next LT Pro"/>
                <a:cs typeface="+mn-cs"/>
              </a:rPr>
              <a:t>Parks and Recreation</a:t>
            </a:r>
          </a:p>
          <a:p>
            <a:pPr lvl="1">
              <a:lnSpc>
                <a:spcPct val="90000"/>
              </a:lnSpc>
              <a:buClrTx/>
            </a:pPr>
            <a:r>
              <a:rPr lang="en-US" sz="1200" kern="1200" dirty="0">
                <a:solidFill>
                  <a:srgbClr val="201449"/>
                </a:solidFill>
                <a:latin typeface="Avenir Next LT Pro"/>
                <a:cs typeface="+mn-cs"/>
              </a:rPr>
              <a:t>Transportation</a:t>
            </a:r>
          </a:p>
          <a:p>
            <a:pPr lvl="1">
              <a:lnSpc>
                <a:spcPct val="90000"/>
              </a:lnSpc>
              <a:buClrTx/>
            </a:pPr>
            <a:r>
              <a:rPr lang="en-US" sz="1200" kern="1200" dirty="0">
                <a:solidFill>
                  <a:srgbClr val="201449"/>
                </a:solidFill>
                <a:latin typeface="Avenir Next LT Pro"/>
                <a:cs typeface="+mn-cs"/>
              </a:rPr>
              <a:t>Fire Protection, Ambulance, Health Services</a:t>
            </a:r>
          </a:p>
          <a:p>
            <a:pPr lvl="1">
              <a:lnSpc>
                <a:spcPct val="90000"/>
              </a:lnSpc>
              <a:buClrTx/>
            </a:pPr>
            <a:r>
              <a:rPr lang="en-US" sz="1200" kern="1200" dirty="0">
                <a:solidFill>
                  <a:srgbClr val="201449"/>
                </a:solidFill>
                <a:latin typeface="Avenir Next LT Pro"/>
                <a:cs typeface="+mn-cs"/>
              </a:rPr>
              <a:t>Safety</a:t>
            </a:r>
          </a:p>
          <a:p>
            <a:pPr lvl="1">
              <a:lnSpc>
                <a:spcPct val="90000"/>
              </a:lnSpc>
              <a:buClrTx/>
            </a:pPr>
            <a:r>
              <a:rPr lang="en-US" sz="1200" kern="1200" dirty="0">
                <a:solidFill>
                  <a:srgbClr val="201449"/>
                </a:solidFill>
                <a:latin typeface="Avenir Next LT Pro"/>
                <a:cs typeface="+mn-cs"/>
              </a:rPr>
              <a:t>Mosquito Control</a:t>
            </a:r>
          </a:p>
          <a:p>
            <a:pPr marL="457200" indent="-457200">
              <a:lnSpc>
                <a:spcPct val="90000"/>
              </a:lnSpc>
              <a:buClrTx/>
              <a:buFont typeface="+mj-lt"/>
              <a:buAutoNum type="arabicPeriod"/>
            </a:pPr>
            <a:endParaRPr lang="en-US" sz="1100" dirty="0"/>
          </a:p>
        </p:txBody>
      </p:sp>
      <p:sp>
        <p:nvSpPr>
          <p:cNvPr id="2" name="Title 1">
            <a:extLst>
              <a:ext uri="{FF2B5EF4-FFF2-40B4-BE49-F238E27FC236}">
                <a16:creationId xmlns:a16="http://schemas.microsoft.com/office/drawing/2014/main" id="{9A0E6AA9-EC1E-94F0-574B-2203FC8B534E}"/>
              </a:ext>
            </a:extLst>
          </p:cNvPr>
          <p:cNvSpPr>
            <a:spLocks noGrp="1"/>
          </p:cNvSpPr>
          <p:nvPr>
            <p:ph type="title"/>
          </p:nvPr>
        </p:nvSpPr>
        <p:spPr>
          <a:xfrm>
            <a:off x="530225" y="304801"/>
            <a:ext cx="8229600" cy="685800"/>
          </a:xfrm>
        </p:spPr>
        <p:txBody>
          <a:bodyPr wrap="square" anchor="ctr">
            <a:normAutofit/>
          </a:bodyPr>
          <a:lstStyle/>
          <a:p>
            <a:r>
              <a:rPr lang="en-US" sz="2400" kern="1200" dirty="0">
                <a:solidFill>
                  <a:srgbClr val="201449"/>
                </a:solidFill>
                <a:latin typeface="Avenir Next LT Pro"/>
                <a:ea typeface="+mn-ea"/>
                <a:cs typeface="+mn-cs"/>
              </a:rPr>
              <a:t>What is a Metro District? </a:t>
            </a:r>
          </a:p>
        </p:txBody>
      </p:sp>
      <p:sp>
        <p:nvSpPr>
          <p:cNvPr id="11" name="Slide Number Placeholder 5">
            <a:extLst>
              <a:ext uri="{FF2B5EF4-FFF2-40B4-BE49-F238E27FC236}">
                <a16:creationId xmlns:a16="http://schemas.microsoft.com/office/drawing/2014/main" id="{11C5D32A-6F6F-1F43-05C3-4F0234A6E119}"/>
              </a:ext>
            </a:extLst>
          </p:cNvPr>
          <p:cNvSpPr>
            <a:spLocks noGrp="1"/>
          </p:cNvSpPr>
          <p:nvPr>
            <p:ph type="sldNum" sz="quarter" idx="11"/>
          </p:nvPr>
        </p:nvSpPr>
        <p:spPr>
          <a:xfrm>
            <a:off x="8572280" y="4670591"/>
            <a:ext cx="395782" cy="342900"/>
          </a:xfrm>
        </p:spPr>
        <p:txBody>
          <a:bodyPr anchor="ctr">
            <a:normAutofit/>
          </a:bodyPr>
          <a:lstStyle/>
          <a:p>
            <a:pPr>
              <a:spcAft>
                <a:spcPts val="600"/>
              </a:spcAft>
            </a:pPr>
            <a:fld id="{6DAB3F6F-6A30-410C-8DAB-3E7769D71CBC}" type="slidenum">
              <a:rPr lang="en-US" smtClean="0"/>
              <a:pPr>
                <a:spcAft>
                  <a:spcPts val="600"/>
                </a:spcAft>
              </a:pPr>
              <a:t>3</a:t>
            </a:fld>
            <a:endParaRPr lang="en-US"/>
          </a:p>
        </p:txBody>
      </p:sp>
    </p:spTree>
    <p:extLst>
      <p:ext uri="{BB962C8B-B14F-4D97-AF65-F5344CB8AC3E}">
        <p14:creationId xmlns:p14="http://schemas.microsoft.com/office/powerpoint/2010/main" val="2262661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E6AA9-EC1E-94F0-574B-2203FC8B534E}"/>
              </a:ext>
            </a:extLst>
          </p:cNvPr>
          <p:cNvSpPr>
            <a:spLocks noGrp="1"/>
          </p:cNvSpPr>
          <p:nvPr>
            <p:ph type="title"/>
          </p:nvPr>
        </p:nvSpPr>
        <p:spPr>
          <a:xfrm>
            <a:off x="457199" y="782025"/>
            <a:ext cx="3200399" cy="469900"/>
          </a:xfrm>
        </p:spPr>
        <p:txBody>
          <a:bodyPr wrap="square" anchor="ctr">
            <a:normAutofit/>
          </a:bodyPr>
          <a:lstStyle/>
          <a:p>
            <a:pPr>
              <a:lnSpc>
                <a:spcPct val="90000"/>
              </a:lnSpc>
            </a:pPr>
            <a:r>
              <a:rPr lang="en-US" sz="1400" cap="all" dirty="0"/>
              <a:t>Growth Pays Its Own Way</a:t>
            </a:r>
          </a:p>
        </p:txBody>
      </p:sp>
      <p:pic>
        <p:nvPicPr>
          <p:cNvPr id="7" name="Content Placeholder 6" descr="Farm field in golden twilight">
            <a:extLst>
              <a:ext uri="{FF2B5EF4-FFF2-40B4-BE49-F238E27FC236}">
                <a16:creationId xmlns:a16="http://schemas.microsoft.com/office/drawing/2014/main" id="{8E19DDA6-061D-73B8-768A-C6914EC15AF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887" r="7261"/>
          <a:stretch/>
        </p:blipFill>
        <p:spPr>
          <a:xfrm>
            <a:off x="4114802" y="573781"/>
            <a:ext cx="4352924" cy="3684869"/>
          </a:xfrm>
          <a:noFill/>
        </p:spPr>
      </p:pic>
      <p:sp>
        <p:nvSpPr>
          <p:cNvPr id="15" name="Text Placeholder 3">
            <a:extLst>
              <a:ext uri="{FF2B5EF4-FFF2-40B4-BE49-F238E27FC236}">
                <a16:creationId xmlns:a16="http://schemas.microsoft.com/office/drawing/2014/main" id="{EB2E13CE-222C-2B03-1783-C407399B86A2}"/>
              </a:ext>
            </a:extLst>
          </p:cNvPr>
          <p:cNvSpPr>
            <a:spLocks noGrp="1"/>
          </p:cNvSpPr>
          <p:nvPr>
            <p:ph type="body" sz="half" idx="2"/>
          </p:nvPr>
        </p:nvSpPr>
        <p:spPr>
          <a:xfrm>
            <a:off x="457198" y="1192772"/>
            <a:ext cx="3200399" cy="2873373"/>
          </a:xfrm>
        </p:spPr>
        <p:txBody>
          <a:bodyPr/>
          <a:lstStyle/>
          <a:p>
            <a:pPr marL="0" marR="0" lvl="0" indent="0" algn="just" defTabSz="914400" rtl="0" eaLnBrk="1" fontAlgn="auto" latinLnBrk="0" hangingPunct="1">
              <a:lnSpc>
                <a:spcPct val="100000"/>
              </a:lnSpc>
              <a:spcBef>
                <a:spcPts val="1000"/>
              </a:spcBef>
              <a:spcAft>
                <a:spcPts val="0"/>
              </a:spcAft>
              <a:buClr>
                <a:srgbClr val="7162FE"/>
              </a:buClr>
              <a:buSzTx/>
              <a:buNone/>
              <a:tabLst/>
              <a:defRPr/>
            </a:pPr>
            <a:r>
              <a:rPr kumimoji="0" lang="en-US" sz="1100" b="1" i="0" u="none" strike="noStrike" kern="1200" cap="none" spc="0" normalizeH="0" baseline="0" noProof="0" dirty="0">
                <a:ln>
                  <a:noFill/>
                </a:ln>
                <a:solidFill>
                  <a:srgbClr val="201449"/>
                </a:solidFill>
                <a:effectLst/>
                <a:uLnTx/>
                <a:uFillTx/>
                <a:latin typeface="Avenir Next LT Pro"/>
                <a:ea typeface="+mn-ea"/>
                <a:cs typeface="+mn-cs"/>
              </a:rPr>
              <a:t>Fill the void </a:t>
            </a:r>
            <a:r>
              <a:rPr kumimoji="0" lang="en-US" sz="1100" b="0" i="0" u="none" strike="noStrike" kern="1200" cap="none" spc="0" normalizeH="0" baseline="0" noProof="0" dirty="0">
                <a:ln>
                  <a:noFill/>
                </a:ln>
                <a:solidFill>
                  <a:srgbClr val="201449"/>
                </a:solidFill>
                <a:effectLst/>
                <a:uLnTx/>
                <a:uFillTx/>
                <a:latin typeface="Avenir Next LT Pro"/>
                <a:ea typeface="+mn-ea"/>
                <a:cs typeface="+mn-cs"/>
              </a:rPr>
              <a:t>- no other public entity is willing or able to fund public improvements necessary for development</a:t>
            </a:r>
          </a:p>
          <a:p>
            <a:pPr marL="0" marR="0" lvl="0" indent="0" algn="just" defTabSz="914400" rtl="0" eaLnBrk="1" fontAlgn="auto" latinLnBrk="0" hangingPunct="1">
              <a:lnSpc>
                <a:spcPct val="100000"/>
              </a:lnSpc>
              <a:spcBef>
                <a:spcPts val="1000"/>
              </a:spcBef>
              <a:spcAft>
                <a:spcPts val="0"/>
              </a:spcAft>
              <a:buClr>
                <a:srgbClr val="7162FE"/>
              </a:buClr>
              <a:buSzTx/>
              <a:buNone/>
              <a:tabLst/>
              <a:defRPr/>
            </a:pPr>
            <a:r>
              <a:rPr kumimoji="0" lang="en-US" sz="1100" b="1" i="0" u="none" strike="noStrike" kern="1200" cap="none" spc="0" normalizeH="0" baseline="0" noProof="0" dirty="0">
                <a:ln>
                  <a:noFill/>
                </a:ln>
                <a:solidFill>
                  <a:srgbClr val="201449"/>
                </a:solidFill>
                <a:effectLst/>
                <a:uLnTx/>
                <a:uFillTx/>
                <a:latin typeface="Avenir Next LT Pro"/>
                <a:ea typeface="+mn-ea"/>
                <a:cs typeface="+mn-cs"/>
              </a:rPr>
              <a:t>Reduce cost </a:t>
            </a:r>
            <a:r>
              <a:rPr kumimoji="0" lang="en-US" sz="1100" b="0" i="0" u="none" strike="noStrike" kern="1200" cap="none" spc="0" normalizeH="0" baseline="0" noProof="0" dirty="0">
                <a:ln>
                  <a:noFill/>
                </a:ln>
                <a:solidFill>
                  <a:srgbClr val="201449"/>
                </a:solidFill>
                <a:effectLst/>
                <a:uLnTx/>
                <a:uFillTx/>
                <a:latin typeface="Avenir Next LT Pro"/>
                <a:ea typeface="+mn-ea"/>
                <a:cs typeface="+mn-cs"/>
              </a:rPr>
              <a:t>of public improvements through access to low-cost, tax-exempt financing</a:t>
            </a:r>
          </a:p>
          <a:p>
            <a:pPr marL="0" marR="0" lvl="0" indent="0" algn="just" defTabSz="914400" rtl="0" eaLnBrk="1" fontAlgn="auto" latinLnBrk="0" hangingPunct="1">
              <a:lnSpc>
                <a:spcPct val="100000"/>
              </a:lnSpc>
              <a:spcBef>
                <a:spcPts val="1000"/>
              </a:spcBef>
              <a:spcAft>
                <a:spcPts val="0"/>
              </a:spcAft>
              <a:buClr>
                <a:srgbClr val="7162FE"/>
              </a:buClr>
              <a:buSzTx/>
              <a:buNone/>
              <a:tabLst/>
              <a:defRPr/>
            </a:pPr>
            <a:r>
              <a:rPr kumimoji="0" lang="en-US" sz="1100" b="1" i="0" u="none" strike="noStrike" kern="1200" cap="none" spc="0" normalizeH="0" baseline="0" noProof="0" dirty="0">
                <a:ln>
                  <a:noFill/>
                </a:ln>
                <a:solidFill>
                  <a:srgbClr val="201449"/>
                </a:solidFill>
                <a:effectLst/>
                <a:uLnTx/>
                <a:uFillTx/>
                <a:latin typeface="Avenir Next LT Pro"/>
                <a:ea typeface="+mn-ea"/>
                <a:cs typeface="+mn-cs"/>
              </a:rPr>
              <a:t>Proportionate</a:t>
            </a:r>
            <a:r>
              <a:rPr kumimoji="0" lang="en-US" sz="1100" b="0" i="0" u="none" strike="noStrike" kern="1200" cap="none" spc="0" normalizeH="0" baseline="0" noProof="0" dirty="0">
                <a:ln>
                  <a:noFill/>
                </a:ln>
                <a:solidFill>
                  <a:srgbClr val="201449"/>
                </a:solidFill>
                <a:effectLst/>
                <a:uLnTx/>
                <a:uFillTx/>
                <a:latin typeface="Avenir Next LT Pro"/>
                <a:ea typeface="+mn-ea"/>
                <a:cs typeface="+mn-cs"/>
              </a:rPr>
              <a:t> – rather than front-loading costs of public improvements on new home sales, the costs are paid via tax-deductible property mill levies over 30 years</a:t>
            </a:r>
          </a:p>
          <a:p>
            <a:pPr marL="457200" marR="0" lvl="1" indent="0" algn="just" defTabSz="914400" rtl="0" eaLnBrk="1" fontAlgn="auto" latinLnBrk="0" hangingPunct="1">
              <a:lnSpc>
                <a:spcPct val="110000"/>
              </a:lnSpc>
              <a:spcBef>
                <a:spcPts val="500"/>
              </a:spcBef>
              <a:spcAft>
                <a:spcPts val="0"/>
              </a:spcAft>
              <a:buClr>
                <a:srgbClr val="7162FE"/>
              </a:buClr>
              <a:buSzTx/>
              <a:buNone/>
              <a:tabLst/>
              <a:defRPr/>
            </a:pPr>
            <a:r>
              <a:rPr kumimoji="0" lang="en-US" sz="1050" b="0" i="0" u="none" strike="noStrike" kern="1200" cap="none" spc="0" normalizeH="0" baseline="0" noProof="0" dirty="0">
                <a:ln>
                  <a:noFill/>
                </a:ln>
                <a:solidFill>
                  <a:srgbClr val="201449"/>
                </a:solidFill>
                <a:effectLst/>
                <a:uLnTx/>
                <a:uFillTx/>
                <a:latin typeface="Avenir Next LT Pro"/>
                <a:ea typeface="+mn-ea"/>
                <a:cs typeface="+mn-cs"/>
              </a:rPr>
              <a:t>Homeowners pay proportionate share of use of improvements while they own property</a:t>
            </a:r>
          </a:p>
          <a:p>
            <a:endParaRPr lang="en-US" sz="1200" dirty="0"/>
          </a:p>
        </p:txBody>
      </p:sp>
      <p:sp>
        <p:nvSpPr>
          <p:cNvPr id="18" name="Text Placeholder 4">
            <a:extLst>
              <a:ext uri="{FF2B5EF4-FFF2-40B4-BE49-F238E27FC236}">
                <a16:creationId xmlns:a16="http://schemas.microsoft.com/office/drawing/2014/main" id="{771898D9-D492-A643-A189-3921A8F55B93}"/>
              </a:ext>
            </a:extLst>
          </p:cNvPr>
          <p:cNvSpPr>
            <a:spLocks noGrp="1"/>
          </p:cNvSpPr>
          <p:nvPr>
            <p:ph type="body" sz="quarter" idx="11"/>
          </p:nvPr>
        </p:nvSpPr>
        <p:spPr>
          <a:xfrm>
            <a:off x="457198" y="592660"/>
            <a:ext cx="3200400" cy="255868"/>
          </a:xfrm>
        </p:spPr>
        <p:txBody>
          <a:bodyPr/>
          <a:lstStyle/>
          <a:p>
            <a:r>
              <a:rPr lang="en-US" sz="1800" dirty="0">
                <a:solidFill>
                  <a:srgbClr val="002060"/>
                </a:solidFill>
              </a:rPr>
              <a:t>Benefits of Metropolitan District</a:t>
            </a:r>
          </a:p>
        </p:txBody>
      </p:sp>
      <p:sp>
        <p:nvSpPr>
          <p:cNvPr id="11" name="Slide Number Placeholder 5">
            <a:extLst>
              <a:ext uri="{FF2B5EF4-FFF2-40B4-BE49-F238E27FC236}">
                <a16:creationId xmlns:a16="http://schemas.microsoft.com/office/drawing/2014/main" id="{11C5D32A-6F6F-1F43-05C3-4F0234A6E119}"/>
              </a:ext>
            </a:extLst>
          </p:cNvPr>
          <p:cNvSpPr>
            <a:spLocks noGrp="1"/>
          </p:cNvSpPr>
          <p:nvPr>
            <p:ph type="sldNum" sz="quarter" idx="4"/>
          </p:nvPr>
        </p:nvSpPr>
        <p:spPr>
          <a:xfrm>
            <a:off x="8572280" y="4670591"/>
            <a:ext cx="395782" cy="342900"/>
          </a:xfrm>
        </p:spPr>
        <p:txBody>
          <a:bodyPr anchor="ctr">
            <a:normAutofit/>
          </a:bodyPr>
          <a:lstStyle/>
          <a:p>
            <a:pPr>
              <a:spcAft>
                <a:spcPts val="600"/>
              </a:spcAft>
            </a:pPr>
            <a:fld id="{6DAB3F6F-6A30-410C-8DAB-3E7769D71CBC}" type="slidenum">
              <a:rPr lang="en-US" smtClean="0"/>
              <a:pPr>
                <a:spcAft>
                  <a:spcPts val="600"/>
                </a:spcAft>
              </a:pPr>
              <a:t>4</a:t>
            </a:fld>
            <a:endParaRPr lang="en-US"/>
          </a:p>
        </p:txBody>
      </p:sp>
    </p:spTree>
    <p:extLst>
      <p:ext uri="{BB962C8B-B14F-4D97-AF65-F5344CB8AC3E}">
        <p14:creationId xmlns:p14="http://schemas.microsoft.com/office/powerpoint/2010/main" val="10417752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a:extLst>
            <a:ext uri="{FF2B5EF4-FFF2-40B4-BE49-F238E27FC236}">
              <a16:creationId xmlns:a16="http://schemas.microsoft.com/office/drawing/2014/main" id="{853BF18F-E956-A26D-743E-AB1DE9E5A3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67A6F7-F309-8925-1CD8-32C685B46605}"/>
              </a:ext>
            </a:extLst>
          </p:cNvPr>
          <p:cNvSpPr>
            <a:spLocks noGrp="1"/>
          </p:cNvSpPr>
          <p:nvPr>
            <p:ph type="title"/>
          </p:nvPr>
        </p:nvSpPr>
        <p:spPr>
          <a:xfrm>
            <a:off x="1028700" y="220904"/>
            <a:ext cx="7421963" cy="775252"/>
          </a:xfrm>
        </p:spPr>
        <p:txBody>
          <a:bodyPr>
            <a:normAutofit fontScale="90000"/>
          </a:bodyPr>
          <a:lstStyle/>
          <a:p>
            <a:r>
              <a:rPr lang="en-US" sz="2550" dirty="0">
                <a:solidFill>
                  <a:srgbClr val="FFFFFF"/>
                </a:solidFill>
              </a:rPr>
              <a:t>Agenda Item 2)</a:t>
            </a:r>
            <a:br>
              <a:rPr lang="en-US" sz="2550" dirty="0">
                <a:solidFill>
                  <a:srgbClr val="FFFFFF"/>
                </a:solidFill>
              </a:rPr>
            </a:br>
            <a:r>
              <a:rPr lang="en-US" sz="2550" dirty="0">
                <a:solidFill>
                  <a:srgbClr val="FFFFFF"/>
                </a:solidFill>
              </a:rPr>
              <a:t>Current Public Infrastructure</a:t>
            </a:r>
          </a:p>
        </p:txBody>
      </p:sp>
      <p:pic>
        <p:nvPicPr>
          <p:cNvPr id="5" name="Content Placeholder 4">
            <a:extLst>
              <a:ext uri="{FF2B5EF4-FFF2-40B4-BE49-F238E27FC236}">
                <a16:creationId xmlns:a16="http://schemas.microsoft.com/office/drawing/2014/main" id="{F808F1A8-A29C-CD74-5BEA-0EB809F114F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41344" y="384691"/>
            <a:ext cx="1597088" cy="474971"/>
          </a:xfrm>
        </p:spPr>
      </p:pic>
      <p:sp>
        <p:nvSpPr>
          <p:cNvPr id="36" name="TextBox 35">
            <a:extLst>
              <a:ext uri="{FF2B5EF4-FFF2-40B4-BE49-F238E27FC236}">
                <a16:creationId xmlns:a16="http://schemas.microsoft.com/office/drawing/2014/main" id="{03EE25DF-D983-F2AC-9C4E-C3D999BAFC24}"/>
              </a:ext>
            </a:extLst>
          </p:cNvPr>
          <p:cNvSpPr txBox="1"/>
          <p:nvPr/>
        </p:nvSpPr>
        <p:spPr>
          <a:xfrm>
            <a:off x="601694" y="1237858"/>
            <a:ext cx="8048412" cy="369332"/>
          </a:xfrm>
          <a:prstGeom prst="rect">
            <a:avLst/>
          </a:prstGeom>
          <a:noFill/>
        </p:spPr>
        <p:txBody>
          <a:bodyPr wrap="square" rtlCol="0">
            <a:spAutoFit/>
          </a:bodyPr>
          <a:lstStyle/>
          <a:p>
            <a:r>
              <a:rPr lang="en-US" dirty="0"/>
              <a:t>The District maintains no public infrastructure.</a:t>
            </a:r>
            <a:endParaRPr lang="en-US" sz="1350" dirty="0"/>
          </a:p>
        </p:txBody>
      </p:sp>
      <p:pic>
        <p:nvPicPr>
          <p:cNvPr id="20" name="Picture 19" descr="A sunset over a field&#10;&#10;AI-generated content may be incorrect.">
            <a:extLst>
              <a:ext uri="{FF2B5EF4-FFF2-40B4-BE49-F238E27FC236}">
                <a16:creationId xmlns:a16="http://schemas.microsoft.com/office/drawing/2014/main" id="{7B2D23B9-5676-541D-057E-86CA79A3DDA0}"/>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46279" y="2145672"/>
            <a:ext cx="3903827" cy="2612760"/>
          </a:xfrm>
          <a:prstGeom prst="rect">
            <a:avLst/>
          </a:prstGeom>
        </p:spPr>
      </p:pic>
    </p:spTree>
    <p:extLst>
      <p:ext uri="{BB962C8B-B14F-4D97-AF65-F5344CB8AC3E}">
        <p14:creationId xmlns:p14="http://schemas.microsoft.com/office/powerpoint/2010/main" val="450887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0708E-D207-2F35-2D95-38AAE426281A}"/>
              </a:ext>
            </a:extLst>
          </p:cNvPr>
          <p:cNvSpPr>
            <a:spLocks noGrp="1"/>
          </p:cNvSpPr>
          <p:nvPr>
            <p:ph type="title"/>
          </p:nvPr>
        </p:nvSpPr>
        <p:spPr>
          <a:xfrm>
            <a:off x="1028700" y="220904"/>
            <a:ext cx="7421963" cy="775252"/>
          </a:xfrm>
        </p:spPr>
        <p:txBody>
          <a:bodyPr>
            <a:normAutofit fontScale="90000"/>
          </a:bodyPr>
          <a:lstStyle/>
          <a:p>
            <a:r>
              <a:rPr lang="en-US" sz="2550" dirty="0">
                <a:solidFill>
                  <a:srgbClr val="FFFFFF"/>
                </a:solidFill>
              </a:rPr>
              <a:t>Agenda Item 3)</a:t>
            </a:r>
            <a:br>
              <a:rPr lang="en-US" sz="2550" dirty="0">
                <a:solidFill>
                  <a:srgbClr val="FFFFFF"/>
                </a:solidFill>
              </a:rPr>
            </a:br>
            <a:r>
              <a:rPr lang="en-US" sz="2550" dirty="0">
                <a:solidFill>
                  <a:srgbClr val="FFFFFF"/>
                </a:solidFill>
              </a:rPr>
              <a:t>Current Bond and Debt Status</a:t>
            </a:r>
          </a:p>
        </p:txBody>
      </p:sp>
      <p:sp>
        <p:nvSpPr>
          <p:cNvPr id="3" name="Content Placeholder 2">
            <a:extLst>
              <a:ext uri="{FF2B5EF4-FFF2-40B4-BE49-F238E27FC236}">
                <a16:creationId xmlns:a16="http://schemas.microsoft.com/office/drawing/2014/main" id="{3E9F86DF-B7A2-3C9E-D32D-93DA1B28C405}"/>
              </a:ext>
            </a:extLst>
          </p:cNvPr>
          <p:cNvSpPr>
            <a:spLocks noGrp="1"/>
          </p:cNvSpPr>
          <p:nvPr>
            <p:ph idx="1"/>
          </p:nvPr>
        </p:nvSpPr>
        <p:spPr>
          <a:xfrm>
            <a:off x="862011" y="4322369"/>
            <a:ext cx="7419975" cy="34289"/>
          </a:xfrm>
        </p:spPr>
        <p:txBody>
          <a:bodyPr anchor="ctr">
            <a:normAutofit fontScale="25000" lnSpcReduction="20000"/>
          </a:bodyPr>
          <a:lstStyle/>
          <a:p>
            <a:pPr marL="0" indent="0" algn="ctr">
              <a:spcBef>
                <a:spcPts val="0"/>
              </a:spcBef>
              <a:buNone/>
            </a:pPr>
            <a:endParaRPr lang="en-US" sz="1200" dirty="0"/>
          </a:p>
        </p:txBody>
      </p:sp>
      <p:graphicFrame>
        <p:nvGraphicFramePr>
          <p:cNvPr id="5" name="Content Placeholder 5">
            <a:extLst>
              <a:ext uri="{FF2B5EF4-FFF2-40B4-BE49-F238E27FC236}">
                <a16:creationId xmlns:a16="http://schemas.microsoft.com/office/drawing/2014/main" id="{9EBBFD0B-ABDA-1E6B-A817-B2FB964B6F5A}"/>
              </a:ext>
            </a:extLst>
          </p:cNvPr>
          <p:cNvGraphicFramePr>
            <a:graphicFrameLocks/>
          </p:cNvGraphicFramePr>
          <p:nvPr/>
        </p:nvGraphicFramePr>
        <p:xfrm>
          <a:off x="862011" y="1268083"/>
          <a:ext cx="7426325" cy="672942"/>
        </p:xfrm>
        <a:graphic>
          <a:graphicData uri="http://schemas.openxmlformats.org/drawingml/2006/table">
            <a:tbl>
              <a:tblPr/>
              <a:tblGrid>
                <a:gridCol w="1759302">
                  <a:extLst>
                    <a:ext uri="{9D8B030D-6E8A-4147-A177-3AD203B41FA5}">
                      <a16:colId xmlns:a16="http://schemas.microsoft.com/office/drawing/2014/main" val="3756034974"/>
                    </a:ext>
                  </a:extLst>
                </a:gridCol>
                <a:gridCol w="39688">
                  <a:extLst>
                    <a:ext uri="{9D8B030D-6E8A-4147-A177-3AD203B41FA5}">
                      <a16:colId xmlns:a16="http://schemas.microsoft.com/office/drawing/2014/main" val="1742333507"/>
                    </a:ext>
                  </a:extLst>
                </a:gridCol>
                <a:gridCol w="2191238">
                  <a:extLst>
                    <a:ext uri="{9D8B030D-6E8A-4147-A177-3AD203B41FA5}">
                      <a16:colId xmlns:a16="http://schemas.microsoft.com/office/drawing/2014/main" val="304299902"/>
                    </a:ext>
                  </a:extLst>
                </a:gridCol>
                <a:gridCol w="1171670">
                  <a:extLst>
                    <a:ext uri="{9D8B030D-6E8A-4147-A177-3AD203B41FA5}">
                      <a16:colId xmlns:a16="http://schemas.microsoft.com/office/drawing/2014/main" val="1839171158"/>
                    </a:ext>
                  </a:extLst>
                </a:gridCol>
                <a:gridCol w="2264427">
                  <a:extLst>
                    <a:ext uri="{9D8B030D-6E8A-4147-A177-3AD203B41FA5}">
                      <a16:colId xmlns:a16="http://schemas.microsoft.com/office/drawing/2014/main" val="3321784470"/>
                    </a:ext>
                  </a:extLst>
                </a:gridCol>
              </a:tblGrid>
              <a:tr h="254703">
                <a:tc>
                  <a:txBody>
                    <a:bodyPr/>
                    <a:lstStyle/>
                    <a:p>
                      <a:pPr algn="ctr" fontAlgn="b"/>
                      <a:r>
                        <a:rPr lang="en-US" sz="1400" b="1" i="0" u="none" strike="noStrike" dirty="0">
                          <a:solidFill>
                            <a:schemeClr val="bg1"/>
                          </a:solidFill>
                          <a:effectLst/>
                          <a:latin typeface="+mj-lt"/>
                        </a:rPr>
                        <a:t>Bond Amount</a:t>
                      </a:r>
                    </a:p>
                  </a:txBody>
                  <a:tcPr marL="7144" marR="7144" marT="7144" marB="3429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b"/>
                      <a:endParaRPr lang="en-US" sz="1400" b="1" i="0" u="none" strike="noStrike" dirty="0">
                        <a:solidFill>
                          <a:schemeClr val="bg1"/>
                        </a:solidFill>
                        <a:effectLst/>
                        <a:latin typeface="+mj-lt"/>
                      </a:endParaRPr>
                    </a:p>
                  </a:txBody>
                  <a:tcPr marL="7144" marR="7144" marT="7144" marB="3429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b"/>
                      <a:r>
                        <a:rPr lang="en-US" sz="1400" b="1" i="0" u="none" strike="noStrike" dirty="0">
                          <a:solidFill>
                            <a:schemeClr val="bg1"/>
                          </a:solidFill>
                          <a:effectLst/>
                          <a:latin typeface="+mj-lt"/>
                        </a:rPr>
                        <a:t>Interest Rate</a:t>
                      </a:r>
                    </a:p>
                  </a:txBody>
                  <a:tcPr marL="7144" marR="7144" marT="7144" marB="3429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b"/>
                      <a:r>
                        <a:rPr lang="en-US" sz="1400" b="1" i="0" u="none" strike="noStrike" dirty="0">
                          <a:solidFill>
                            <a:schemeClr val="bg1"/>
                          </a:solidFill>
                          <a:effectLst/>
                          <a:latin typeface="+mj-lt"/>
                        </a:rPr>
                        <a:t>Issued</a:t>
                      </a:r>
                    </a:p>
                  </a:txBody>
                  <a:tcPr marL="7144" marR="7144" marT="7144" marB="3429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tc>
                  <a:txBody>
                    <a:bodyPr/>
                    <a:lstStyle/>
                    <a:p>
                      <a:pPr algn="ctr" fontAlgn="b"/>
                      <a:r>
                        <a:rPr lang="en-US" sz="1400" b="1" i="0" u="none" strike="noStrike" dirty="0">
                          <a:solidFill>
                            <a:schemeClr val="bg1"/>
                          </a:solidFill>
                          <a:effectLst/>
                          <a:latin typeface="+mj-lt"/>
                        </a:rPr>
                        <a:t>BALANCE AS OF 12/31/2025 </a:t>
                      </a:r>
                    </a:p>
                  </a:txBody>
                  <a:tcPr marL="7144" marR="7144" marT="7144" marB="3429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936454634"/>
                  </a:ext>
                </a:extLst>
              </a:tr>
              <a:tr h="207590">
                <a:tc>
                  <a:txBody>
                    <a:bodyPr/>
                    <a:lstStyle/>
                    <a:p>
                      <a:pPr algn="l" fontAlgn="b"/>
                      <a:r>
                        <a:rPr lang="en-US" sz="1100" b="1" i="0" u="none" strike="noStrike" dirty="0">
                          <a:solidFill>
                            <a:srgbClr val="000000"/>
                          </a:solidFill>
                          <a:effectLst/>
                          <a:latin typeface="+mj-lt"/>
                        </a:rPr>
                        <a:t>Series 2010 - $285,000</a:t>
                      </a:r>
                    </a:p>
                  </a:txBody>
                  <a:tcPr marL="7144" marR="7144" marT="7144" marB="3429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rowSpan="2">
                  <a:txBody>
                    <a:bodyPr/>
                    <a:lstStyle/>
                    <a:p>
                      <a:pPr algn="ctr" fontAlgn="b"/>
                      <a:endParaRPr lang="en-US" sz="1100" b="0" i="0" u="none" strike="noStrike" dirty="0">
                        <a:solidFill>
                          <a:srgbClr val="000000"/>
                        </a:solidFill>
                        <a:effectLst/>
                        <a:latin typeface="+mj-lt"/>
                      </a:endParaRPr>
                    </a:p>
                  </a:txBody>
                  <a:tcPr marL="7144" marR="7144" marT="7144" marB="3429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100" b="0" i="0" u="none" strike="noStrike" dirty="0">
                          <a:solidFill>
                            <a:srgbClr val="000000"/>
                          </a:solidFill>
                          <a:effectLst/>
                          <a:latin typeface="+mj-lt"/>
                        </a:rPr>
                        <a:t> 8.00%</a:t>
                      </a:r>
                    </a:p>
                  </a:txBody>
                  <a:tcPr marL="7144" marR="7144" marT="7144" marB="3429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100" b="0" i="0" u="none" strike="noStrike" dirty="0">
                          <a:solidFill>
                            <a:srgbClr val="000000"/>
                          </a:solidFill>
                          <a:effectLst/>
                          <a:latin typeface="+mj-lt"/>
                        </a:rPr>
                        <a:t> 10/2010</a:t>
                      </a:r>
                    </a:p>
                  </a:txBody>
                  <a:tcPr marL="7144" marR="7144" marT="7144" marB="3429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b"/>
                      <a:r>
                        <a:rPr lang="en-US" sz="1100" b="0" i="0" u="none" strike="noStrike" dirty="0">
                          <a:solidFill>
                            <a:srgbClr val="000000"/>
                          </a:solidFill>
                          <a:effectLst/>
                          <a:latin typeface="+mj-lt"/>
                        </a:rPr>
                        <a:t>$225,000.00</a:t>
                      </a:r>
                    </a:p>
                  </a:txBody>
                  <a:tcPr marL="7144" marR="7144" marT="7144" marB="3429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73494003"/>
                  </a:ext>
                </a:extLst>
              </a:tr>
              <a:tr h="207590">
                <a:tc>
                  <a:txBody>
                    <a:bodyPr/>
                    <a:lstStyle/>
                    <a:p>
                      <a:pPr algn="l" fontAlgn="b"/>
                      <a:r>
                        <a:rPr lang="en-US" sz="1100" b="0" i="0" u="none" strike="noStrike" dirty="0">
                          <a:solidFill>
                            <a:srgbClr val="000000"/>
                          </a:solidFill>
                          <a:effectLst/>
                          <a:latin typeface="+mj-lt"/>
                        </a:rPr>
                        <a:t>Maturity: Dec. 1, 2040</a:t>
                      </a:r>
                    </a:p>
                  </a:txBody>
                  <a:tcPr marL="7144" marR="7144" marT="7144" marB="3429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b"/>
                      <a:r>
                        <a:rPr lang="en-US" sz="1100" b="0" i="0" u="none" strike="noStrike" dirty="0">
                          <a:solidFill>
                            <a:srgbClr val="000000"/>
                          </a:solidFill>
                          <a:effectLst/>
                          <a:latin typeface="Calibri" panose="020F0502020204030204" pitchFamily="34" charset="0"/>
                        </a:rPr>
                        <a:t>BBVA</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b"/>
                      <a:r>
                        <a:rPr lang="en-US" sz="1100" b="0" i="0" u="none" strike="noStrike" dirty="0">
                          <a:solidFill>
                            <a:srgbClr val="000000"/>
                          </a:solidFill>
                          <a:effectLst/>
                          <a:latin typeface="Calibri" panose="020F0502020204030204" pitchFamily="34" charset="0"/>
                        </a:rPr>
                        <a:t>2.84%</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b"/>
                      <a:r>
                        <a:rPr lang="en-US" sz="1100" b="0" i="0" u="none" strike="noStrike" dirty="0">
                          <a:solidFill>
                            <a:srgbClr val="000000"/>
                          </a:solidFill>
                          <a:effectLst/>
                          <a:latin typeface="Calibri" panose="020F0502020204030204" pitchFamily="34" charset="0"/>
                        </a:rPr>
                        <a:t>11/10/2020</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vMerge="1">
                  <a:txBody>
                    <a:bodyPr/>
                    <a:lstStyle/>
                    <a:p>
                      <a:pPr algn="ctr" fontAlgn="b"/>
                      <a:r>
                        <a:rPr lang="en-US" sz="1100" b="0" i="0" u="none" strike="noStrike" dirty="0">
                          <a:solidFill>
                            <a:srgbClr val="000000"/>
                          </a:solidFill>
                          <a:effectLst/>
                          <a:latin typeface="Calibri" panose="020F0502020204030204" pitchFamily="34" charset="0"/>
                        </a:rPr>
                        <a:t>32,100,000</a:t>
                      </a:r>
                    </a:p>
                  </a:txBody>
                  <a:tcPr marL="9525" marR="9525" marT="9525"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41239893"/>
                  </a:ext>
                </a:extLst>
              </a:tr>
            </a:tbl>
          </a:graphicData>
        </a:graphic>
      </p:graphicFrame>
      <p:graphicFrame>
        <p:nvGraphicFramePr>
          <p:cNvPr id="6" name="Table 6">
            <a:extLst>
              <a:ext uri="{FF2B5EF4-FFF2-40B4-BE49-F238E27FC236}">
                <a16:creationId xmlns:a16="http://schemas.microsoft.com/office/drawing/2014/main" id="{B706E96C-CB48-57B7-6A44-47EB7A881633}"/>
              </a:ext>
            </a:extLst>
          </p:cNvPr>
          <p:cNvGraphicFramePr>
            <a:graphicFrameLocks noGrp="1"/>
          </p:cNvGraphicFramePr>
          <p:nvPr/>
        </p:nvGraphicFramePr>
        <p:xfrm>
          <a:off x="862011" y="2807359"/>
          <a:ext cx="7419975" cy="1618525"/>
        </p:xfrm>
        <a:graphic>
          <a:graphicData uri="http://schemas.openxmlformats.org/drawingml/2006/table">
            <a:tbl>
              <a:tblPr firstRow="1" bandRow="1">
                <a:tableStyleId>{EB344D84-9AFB-497E-A393-DC336BA19D2E}</a:tableStyleId>
              </a:tblPr>
              <a:tblGrid>
                <a:gridCol w="7419975">
                  <a:extLst>
                    <a:ext uri="{9D8B030D-6E8A-4147-A177-3AD203B41FA5}">
                      <a16:colId xmlns:a16="http://schemas.microsoft.com/office/drawing/2014/main" val="3105066204"/>
                    </a:ext>
                  </a:extLst>
                </a:gridCol>
              </a:tblGrid>
              <a:tr h="311951">
                <a:tc>
                  <a:txBody>
                    <a:bodyPr/>
                    <a:lstStyle/>
                    <a:p>
                      <a:r>
                        <a:rPr lang="en-US" sz="1400" dirty="0">
                          <a:solidFill>
                            <a:schemeClr val="accent6">
                              <a:lumMod val="50000"/>
                            </a:schemeClr>
                          </a:solidFill>
                          <a:latin typeface="+mj-lt"/>
                        </a:rPr>
                        <a:t>How to Calculate your Property Taxes:</a:t>
                      </a:r>
                    </a:p>
                  </a:txBody>
                  <a:tcPr marL="68580" marR="68580" marT="34290" marB="34290"/>
                </a:tc>
                <a:extLst>
                  <a:ext uri="{0D108BD9-81ED-4DB2-BD59-A6C34878D82A}">
                    <a16:rowId xmlns:a16="http://schemas.microsoft.com/office/drawing/2014/main" val="4148812691"/>
                  </a:ext>
                </a:extLst>
              </a:tr>
              <a:tr h="1306574">
                <a:tc>
                  <a:txBody>
                    <a:bodyPr/>
                    <a:lstStyle/>
                    <a:p>
                      <a:pPr algn="l"/>
                      <a:r>
                        <a:rPr lang="en-US" sz="1400" b="0" i="0" u="none" strike="noStrike" baseline="0" dirty="0">
                          <a:solidFill>
                            <a:srgbClr val="000000"/>
                          </a:solidFill>
                          <a:latin typeface="+mj-lt"/>
                        </a:rPr>
                        <a:t>Market Value of your home x (times) Residential Assessment Rate (</a:t>
                      </a:r>
                      <a:r>
                        <a:rPr lang="en-US" sz="1400" b="0" i="0" u="none" strike="noStrike" baseline="0" dirty="0" err="1">
                          <a:solidFill>
                            <a:srgbClr val="000000"/>
                          </a:solidFill>
                          <a:latin typeface="+mj-lt"/>
                        </a:rPr>
                        <a:t>RAR</a:t>
                      </a:r>
                      <a:r>
                        <a:rPr lang="en-US" sz="1400" b="0" i="0" u="none" strike="noStrike" baseline="0" dirty="0">
                          <a:solidFill>
                            <a:srgbClr val="000000"/>
                          </a:solidFill>
                          <a:latin typeface="+mj-lt"/>
                        </a:rPr>
                        <a:t>) = Assessed Valuation (AV)</a:t>
                      </a:r>
                    </a:p>
                    <a:p>
                      <a:pPr algn="l"/>
                      <a:r>
                        <a:rPr lang="en-US" sz="1400" b="0" i="0" u="none" strike="noStrike" baseline="0" dirty="0">
                          <a:solidFill>
                            <a:srgbClr val="000000"/>
                          </a:solidFill>
                          <a:latin typeface="+mj-lt"/>
                        </a:rPr>
                        <a:t>AV x (times) Mill Levy Rate ÷ (divided by) 1,000 = Annual Property Tax</a:t>
                      </a:r>
                    </a:p>
                    <a:p>
                      <a:pPr algn="l"/>
                      <a:endParaRPr lang="en-US" sz="800" b="0" i="0" u="none" strike="noStrike" baseline="0" dirty="0">
                        <a:solidFill>
                          <a:srgbClr val="003300"/>
                        </a:solidFill>
                        <a:latin typeface="+mj-lt"/>
                      </a:endParaRPr>
                    </a:p>
                    <a:p>
                      <a:pPr algn="l"/>
                      <a:r>
                        <a:rPr lang="en-US" sz="1400" b="1" i="0" u="none" strike="noStrike" baseline="0" dirty="0">
                          <a:solidFill>
                            <a:schemeClr val="accent6">
                              <a:lumMod val="50000"/>
                            </a:schemeClr>
                          </a:solidFill>
                          <a:latin typeface="+mj-lt"/>
                        </a:rPr>
                        <a:t>EXAMPLE assuming a home value of $400,000:</a:t>
                      </a:r>
                    </a:p>
                    <a:p>
                      <a:pPr algn="l"/>
                      <a:r>
                        <a:rPr lang="en-US" sz="1400" b="0" i="0" u="none" strike="noStrike" baseline="0" dirty="0">
                          <a:solidFill>
                            <a:srgbClr val="000000"/>
                          </a:solidFill>
                          <a:latin typeface="+mj-lt"/>
                        </a:rPr>
                        <a:t>$400,000 x 6.25% (current RAR) = 25,000 (AV)</a:t>
                      </a:r>
                    </a:p>
                    <a:p>
                      <a:pPr algn="l"/>
                      <a:r>
                        <a:rPr lang="en-US" sz="1400" b="0" i="0" u="none" strike="noStrike" baseline="0" dirty="0">
                          <a:solidFill>
                            <a:srgbClr val="000000"/>
                          </a:solidFill>
                          <a:latin typeface="+mj-lt"/>
                        </a:rPr>
                        <a:t>25,000 x 50.000 (total mill levy) = 1,250,000 ÷ 1,000 = $1,250 per year</a:t>
                      </a:r>
                      <a:endParaRPr lang="en-US" sz="1400" b="1" dirty="0">
                        <a:latin typeface="+mj-lt"/>
                      </a:endParaRPr>
                    </a:p>
                  </a:txBody>
                  <a:tcPr marL="68580" marR="68580" marT="34290" marB="34290"/>
                </a:tc>
                <a:extLst>
                  <a:ext uri="{0D108BD9-81ED-4DB2-BD59-A6C34878D82A}">
                    <a16:rowId xmlns:a16="http://schemas.microsoft.com/office/drawing/2014/main" val="1925036687"/>
                  </a:ext>
                </a:extLst>
              </a:tr>
            </a:tbl>
          </a:graphicData>
        </a:graphic>
      </p:graphicFrame>
      <p:graphicFrame>
        <p:nvGraphicFramePr>
          <p:cNvPr id="7" name="Table 4">
            <a:extLst>
              <a:ext uri="{FF2B5EF4-FFF2-40B4-BE49-F238E27FC236}">
                <a16:creationId xmlns:a16="http://schemas.microsoft.com/office/drawing/2014/main" id="{A4E2D19A-D1F5-B5BD-1C4B-7DE94452B495}"/>
              </a:ext>
            </a:extLst>
          </p:cNvPr>
          <p:cNvGraphicFramePr>
            <a:graphicFrameLocks noGrp="1"/>
          </p:cNvGraphicFramePr>
          <p:nvPr/>
        </p:nvGraphicFramePr>
        <p:xfrm>
          <a:off x="1445456" y="2067468"/>
          <a:ext cx="6174544" cy="553115"/>
        </p:xfrm>
        <a:graphic>
          <a:graphicData uri="http://schemas.openxmlformats.org/drawingml/2006/table">
            <a:tbl>
              <a:tblPr firstRow="1" bandRow="1">
                <a:tableStyleId>{5C22544A-7EE6-4342-B048-85BDC9FD1C3A}</a:tableStyleId>
              </a:tblPr>
              <a:tblGrid>
                <a:gridCol w="3087272">
                  <a:extLst>
                    <a:ext uri="{9D8B030D-6E8A-4147-A177-3AD203B41FA5}">
                      <a16:colId xmlns:a16="http://schemas.microsoft.com/office/drawing/2014/main" val="3807120938"/>
                    </a:ext>
                  </a:extLst>
                </a:gridCol>
                <a:gridCol w="3087272">
                  <a:extLst>
                    <a:ext uri="{9D8B030D-6E8A-4147-A177-3AD203B41FA5}">
                      <a16:colId xmlns:a16="http://schemas.microsoft.com/office/drawing/2014/main" val="1903466366"/>
                    </a:ext>
                  </a:extLst>
                </a:gridCol>
              </a:tblGrid>
              <a:tr h="553115">
                <a:tc>
                  <a:txBody>
                    <a:bodyPr/>
                    <a:lstStyle/>
                    <a:p>
                      <a:pPr algn="ctr"/>
                      <a:r>
                        <a:rPr lang="en-US" sz="1500" dirty="0"/>
                        <a:t>Operations &amp; Maintenance Mill Levy</a:t>
                      </a:r>
                    </a:p>
                    <a:p>
                      <a:pPr algn="ctr"/>
                      <a:r>
                        <a:rPr lang="en-US" sz="1500" dirty="0"/>
                        <a:t>12.246</a:t>
                      </a:r>
                    </a:p>
                  </a:txBody>
                  <a:tcPr marL="68580" marR="68580" marT="34290" marB="34290">
                    <a:solidFill>
                      <a:schemeClr val="accent1">
                        <a:lumMod val="60000"/>
                        <a:lumOff val="40000"/>
                      </a:schemeClr>
                    </a:solidFill>
                  </a:tcPr>
                </a:tc>
                <a:tc>
                  <a:txBody>
                    <a:bodyPr/>
                    <a:lstStyle/>
                    <a:p>
                      <a:pPr algn="ctr"/>
                      <a:r>
                        <a:rPr lang="en-US" sz="1500" dirty="0"/>
                        <a:t>Debt Service Mill Levy</a:t>
                      </a:r>
                    </a:p>
                    <a:p>
                      <a:pPr algn="ctr"/>
                      <a:r>
                        <a:rPr lang="en-US" sz="1500" dirty="0"/>
                        <a:t>37.243</a:t>
                      </a:r>
                    </a:p>
                  </a:txBody>
                  <a:tcPr marL="68580" marR="68580" marT="34290" marB="34290">
                    <a:solidFill>
                      <a:schemeClr val="accent1">
                        <a:lumMod val="60000"/>
                        <a:lumOff val="40000"/>
                      </a:schemeClr>
                    </a:solidFill>
                  </a:tcPr>
                </a:tc>
                <a:extLst>
                  <a:ext uri="{0D108BD9-81ED-4DB2-BD59-A6C34878D82A}">
                    <a16:rowId xmlns:a16="http://schemas.microsoft.com/office/drawing/2014/main" val="630090019"/>
                  </a:ext>
                </a:extLst>
              </a:tr>
            </a:tbl>
          </a:graphicData>
        </a:graphic>
      </p:graphicFrame>
    </p:spTree>
    <p:extLst>
      <p:ext uri="{BB962C8B-B14F-4D97-AF65-F5344CB8AC3E}">
        <p14:creationId xmlns:p14="http://schemas.microsoft.com/office/powerpoint/2010/main" val="1922597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2F076-1842-D029-EDD0-AE8EFB629761}"/>
              </a:ext>
            </a:extLst>
          </p:cNvPr>
          <p:cNvSpPr>
            <a:spLocks noGrp="1"/>
          </p:cNvSpPr>
          <p:nvPr>
            <p:ph type="title"/>
          </p:nvPr>
        </p:nvSpPr>
        <p:spPr>
          <a:xfrm>
            <a:off x="1028700" y="220904"/>
            <a:ext cx="7421963" cy="775252"/>
          </a:xfrm>
        </p:spPr>
        <p:txBody>
          <a:bodyPr>
            <a:normAutofit fontScale="90000"/>
          </a:bodyPr>
          <a:lstStyle/>
          <a:p>
            <a:r>
              <a:rPr lang="en-US" sz="2550" dirty="0"/>
              <a:t>Agenda</a:t>
            </a:r>
            <a:r>
              <a:rPr lang="en-US" sz="2550" dirty="0">
                <a:solidFill>
                  <a:srgbClr val="FFFFFF"/>
                </a:solidFill>
              </a:rPr>
              <a:t> </a:t>
            </a:r>
            <a:r>
              <a:rPr lang="en-US" sz="2550" dirty="0"/>
              <a:t>Item 4)</a:t>
            </a:r>
            <a:br>
              <a:rPr lang="en-US" sz="2550" dirty="0"/>
            </a:br>
            <a:r>
              <a:rPr lang="en-US" sz="2550" dirty="0"/>
              <a:t>Unaudited Financial Statements</a:t>
            </a:r>
          </a:p>
        </p:txBody>
      </p:sp>
      <p:sp>
        <p:nvSpPr>
          <p:cNvPr id="3" name="Content Placeholder 2">
            <a:extLst>
              <a:ext uri="{FF2B5EF4-FFF2-40B4-BE49-F238E27FC236}">
                <a16:creationId xmlns:a16="http://schemas.microsoft.com/office/drawing/2014/main" id="{BC78D95C-EE11-9D79-C7E5-403E6367C023}"/>
              </a:ext>
            </a:extLst>
          </p:cNvPr>
          <p:cNvSpPr>
            <a:spLocks noGrp="1"/>
          </p:cNvSpPr>
          <p:nvPr>
            <p:ph idx="1"/>
          </p:nvPr>
        </p:nvSpPr>
        <p:spPr>
          <a:xfrm>
            <a:off x="664457" y="1128328"/>
            <a:ext cx="7293023" cy="381817"/>
          </a:xfrm>
        </p:spPr>
        <p:txBody>
          <a:bodyPr anchor="ctr">
            <a:normAutofit/>
          </a:bodyPr>
          <a:lstStyle/>
          <a:p>
            <a:pPr marL="0" indent="0">
              <a:buNone/>
            </a:pPr>
            <a:r>
              <a:rPr lang="en-US" sz="1500" dirty="0">
                <a:latin typeface="+mj-lt"/>
              </a:rPr>
              <a:t>Profit and Loss General Fund – September 30, 2025</a:t>
            </a:r>
          </a:p>
        </p:txBody>
      </p:sp>
      <p:pic>
        <p:nvPicPr>
          <p:cNvPr id="7" name="FILTER" hidden="1">
            <a:extLst>
              <a:ext uri="{63B3BB69-23CF-44E3-9099-C40C66FF867C}">
                <a14:compatExt xmlns:a14="http://schemas.microsoft.com/office/drawing/2010/main" spid="_x0000_s1025"/>
              </a:ext>
              <a:ext uri="{FF2B5EF4-FFF2-40B4-BE49-F238E27FC236}">
                <a16:creationId xmlns:a16="http://schemas.microsoft.com/office/drawing/2014/main" id="{3DDF7460-5B4F-47AD-A886-448EBD01C435}"/>
              </a:ext>
            </a:extLst>
          </p:cNvPr>
          <p:cNvPicPr>
            <a:picLocks noChangeAspect="1"/>
          </p:cNvPicPr>
          <p:nvPr/>
        </p:nvPicPr>
        <p:blipFill>
          <a:blip r:embed="rId2"/>
          <a:stretch>
            <a:fillRect/>
          </a:stretch>
        </p:blipFill>
        <p:spPr>
          <a:xfrm>
            <a:off x="1028699" y="1881664"/>
            <a:ext cx="1255580" cy="313895"/>
          </a:xfrm>
          <a:prstGeom prst="rect">
            <a:avLst/>
          </a:prstGeom>
        </p:spPr>
      </p:pic>
      <p:pic>
        <p:nvPicPr>
          <p:cNvPr id="8" name="HEADER" hidden="1">
            <a:extLst>
              <a:ext uri="{63B3BB69-23CF-44E3-9099-C40C66FF867C}">
                <a14:compatExt xmlns:a14="http://schemas.microsoft.com/office/drawing/2010/main" spid="_x0000_s1026"/>
              </a:ext>
              <a:ext uri="{FF2B5EF4-FFF2-40B4-BE49-F238E27FC236}">
                <a16:creationId xmlns:a16="http://schemas.microsoft.com/office/drawing/2014/main" id="{0F5E3257-6F7B-4CBE-896E-57B6391CE389}"/>
              </a:ext>
            </a:extLst>
          </p:cNvPr>
          <p:cNvPicPr>
            <a:picLocks noChangeAspect="1"/>
          </p:cNvPicPr>
          <p:nvPr/>
        </p:nvPicPr>
        <p:blipFill>
          <a:blip r:embed="rId3"/>
          <a:stretch>
            <a:fillRect/>
          </a:stretch>
        </p:blipFill>
        <p:spPr>
          <a:xfrm>
            <a:off x="1028699" y="1881664"/>
            <a:ext cx="1255580" cy="313895"/>
          </a:xfrm>
          <a:prstGeom prst="rect">
            <a:avLst/>
          </a:prstGeom>
        </p:spPr>
      </p:pic>
      <p:sp>
        <p:nvSpPr>
          <p:cNvPr id="10" name="TextBox 9">
            <a:extLst>
              <a:ext uri="{FF2B5EF4-FFF2-40B4-BE49-F238E27FC236}">
                <a16:creationId xmlns:a16="http://schemas.microsoft.com/office/drawing/2014/main" id="{848E2550-02EC-60F5-4289-89FB4F24F164}"/>
              </a:ext>
            </a:extLst>
          </p:cNvPr>
          <p:cNvSpPr txBox="1"/>
          <p:nvPr/>
        </p:nvSpPr>
        <p:spPr>
          <a:xfrm>
            <a:off x="344513" y="1701053"/>
            <a:ext cx="8106150" cy="300082"/>
          </a:xfrm>
          <a:prstGeom prst="rect">
            <a:avLst/>
          </a:prstGeom>
          <a:noFill/>
        </p:spPr>
        <p:txBody>
          <a:bodyPr wrap="square" rtlCol="0">
            <a:spAutoFit/>
          </a:bodyPr>
          <a:lstStyle/>
          <a:p>
            <a:endParaRPr lang="en-US" sz="1350" dirty="0">
              <a:latin typeface="+mj-lt"/>
            </a:endParaRPr>
          </a:p>
        </p:txBody>
      </p:sp>
      <p:pic>
        <p:nvPicPr>
          <p:cNvPr id="5" name="Picture 4">
            <a:extLst>
              <a:ext uri="{FF2B5EF4-FFF2-40B4-BE49-F238E27FC236}">
                <a16:creationId xmlns:a16="http://schemas.microsoft.com/office/drawing/2014/main" id="{8E8BF951-F6C2-527D-669C-1CFC0901D86E}"/>
              </a:ext>
            </a:extLst>
          </p:cNvPr>
          <p:cNvPicPr>
            <a:picLocks noChangeAspect="1"/>
          </p:cNvPicPr>
          <p:nvPr/>
        </p:nvPicPr>
        <p:blipFill>
          <a:blip r:embed="rId4"/>
          <a:stretch>
            <a:fillRect/>
          </a:stretch>
        </p:blipFill>
        <p:spPr>
          <a:xfrm>
            <a:off x="1393031" y="1642317"/>
            <a:ext cx="5014913" cy="2815646"/>
          </a:xfrm>
          <a:prstGeom prst="rect">
            <a:avLst/>
          </a:prstGeom>
        </p:spPr>
      </p:pic>
    </p:spTree>
    <p:extLst>
      <p:ext uri="{BB962C8B-B14F-4D97-AF65-F5344CB8AC3E}">
        <p14:creationId xmlns:p14="http://schemas.microsoft.com/office/powerpoint/2010/main" val="601809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a:extLst>
            <a:ext uri="{FF2B5EF4-FFF2-40B4-BE49-F238E27FC236}">
              <a16:creationId xmlns:a16="http://schemas.microsoft.com/office/drawing/2014/main" id="{6D45AE8F-2A5B-529B-6242-BEE0233F53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5BA5E-9DCB-107C-634B-1C1106594B64}"/>
              </a:ext>
            </a:extLst>
          </p:cNvPr>
          <p:cNvSpPr>
            <a:spLocks noGrp="1"/>
          </p:cNvSpPr>
          <p:nvPr>
            <p:ph type="title"/>
          </p:nvPr>
        </p:nvSpPr>
        <p:spPr>
          <a:xfrm>
            <a:off x="1028700" y="220904"/>
            <a:ext cx="7421963" cy="775252"/>
          </a:xfrm>
        </p:spPr>
        <p:txBody>
          <a:bodyPr>
            <a:normAutofit fontScale="90000"/>
          </a:bodyPr>
          <a:lstStyle/>
          <a:p>
            <a:r>
              <a:rPr lang="en-US" sz="2550" dirty="0">
                <a:solidFill>
                  <a:srgbClr val="FFFFFF"/>
                </a:solidFill>
              </a:rPr>
              <a:t>Agenda Item 4)</a:t>
            </a:r>
            <a:br>
              <a:rPr lang="en-US" sz="2550" dirty="0">
                <a:solidFill>
                  <a:srgbClr val="FFFFFF"/>
                </a:solidFill>
              </a:rPr>
            </a:br>
            <a:r>
              <a:rPr lang="en-US" sz="2550" dirty="0">
                <a:solidFill>
                  <a:srgbClr val="FFFFFF"/>
                </a:solidFill>
              </a:rPr>
              <a:t>Unaudited Financial Statements</a:t>
            </a:r>
          </a:p>
        </p:txBody>
      </p:sp>
      <p:sp>
        <p:nvSpPr>
          <p:cNvPr id="3" name="Content Placeholder 2">
            <a:extLst>
              <a:ext uri="{FF2B5EF4-FFF2-40B4-BE49-F238E27FC236}">
                <a16:creationId xmlns:a16="http://schemas.microsoft.com/office/drawing/2014/main" id="{18E3B347-125F-F62E-4824-88048311F2ED}"/>
              </a:ext>
            </a:extLst>
          </p:cNvPr>
          <p:cNvSpPr>
            <a:spLocks noGrp="1"/>
          </p:cNvSpPr>
          <p:nvPr>
            <p:ph idx="1"/>
          </p:nvPr>
        </p:nvSpPr>
        <p:spPr>
          <a:xfrm>
            <a:off x="1028700" y="1319237"/>
            <a:ext cx="7293023" cy="381817"/>
          </a:xfrm>
        </p:spPr>
        <p:txBody>
          <a:bodyPr anchor="ctr">
            <a:normAutofit/>
          </a:bodyPr>
          <a:lstStyle/>
          <a:p>
            <a:pPr marL="0" indent="0">
              <a:buNone/>
            </a:pPr>
            <a:r>
              <a:rPr lang="en-US" sz="1500" dirty="0"/>
              <a:t>Profit and Loss Debt Service – September 30, 2025</a:t>
            </a:r>
          </a:p>
        </p:txBody>
      </p:sp>
      <p:pic>
        <p:nvPicPr>
          <p:cNvPr id="6" name="FILTER" hidden="1">
            <a:extLst>
              <a:ext uri="{63B3BB69-23CF-44E3-9099-C40C66FF867C}">
                <a14:compatExt xmlns:a14="http://schemas.microsoft.com/office/drawing/2010/main" spid="_x0000_s1025"/>
              </a:ext>
              <a:ext uri="{FF2B5EF4-FFF2-40B4-BE49-F238E27FC236}">
                <a16:creationId xmlns:a16="http://schemas.microsoft.com/office/drawing/2014/main" id="{92659618-1165-B6B2-4F9E-58A7EA2B64DE}"/>
              </a:ext>
            </a:extLst>
          </p:cNvPr>
          <p:cNvPicPr>
            <a:picLocks noChangeAspect="1"/>
          </p:cNvPicPr>
          <p:nvPr/>
        </p:nvPicPr>
        <p:blipFill>
          <a:blip r:embed="rId2"/>
          <a:stretch>
            <a:fillRect/>
          </a:stretch>
        </p:blipFill>
        <p:spPr>
          <a:xfrm>
            <a:off x="740315" y="1822216"/>
            <a:ext cx="685800" cy="171450"/>
          </a:xfrm>
          <a:prstGeom prst="rect">
            <a:avLst/>
          </a:prstGeom>
        </p:spPr>
      </p:pic>
      <p:pic>
        <p:nvPicPr>
          <p:cNvPr id="7" name="HEADER" hidden="1">
            <a:extLst>
              <a:ext uri="{63B3BB69-23CF-44E3-9099-C40C66FF867C}">
                <a14:compatExt xmlns:a14="http://schemas.microsoft.com/office/drawing/2010/main" spid="_x0000_s1026"/>
              </a:ext>
              <a:ext uri="{FF2B5EF4-FFF2-40B4-BE49-F238E27FC236}">
                <a16:creationId xmlns:a16="http://schemas.microsoft.com/office/drawing/2014/main" id="{BA38029D-06F2-9DF4-2464-D93E6B780051}"/>
              </a:ext>
            </a:extLst>
          </p:cNvPr>
          <p:cNvPicPr>
            <a:picLocks noChangeAspect="1"/>
          </p:cNvPicPr>
          <p:nvPr/>
        </p:nvPicPr>
        <p:blipFill>
          <a:blip r:embed="rId3"/>
          <a:stretch>
            <a:fillRect/>
          </a:stretch>
        </p:blipFill>
        <p:spPr>
          <a:xfrm>
            <a:off x="740315" y="1822216"/>
            <a:ext cx="685800" cy="171450"/>
          </a:xfrm>
          <a:prstGeom prst="rect">
            <a:avLst/>
          </a:prstGeom>
        </p:spPr>
      </p:pic>
      <p:pic>
        <p:nvPicPr>
          <p:cNvPr id="8" name="Picture 7">
            <a:extLst>
              <a:ext uri="{FF2B5EF4-FFF2-40B4-BE49-F238E27FC236}">
                <a16:creationId xmlns:a16="http://schemas.microsoft.com/office/drawing/2014/main" id="{39801532-4DC5-397D-F904-545C75D84BAD}"/>
              </a:ext>
            </a:extLst>
          </p:cNvPr>
          <p:cNvPicPr>
            <a:picLocks noChangeAspect="1"/>
          </p:cNvPicPr>
          <p:nvPr/>
        </p:nvPicPr>
        <p:blipFill>
          <a:blip r:embed="rId4"/>
          <a:stretch>
            <a:fillRect/>
          </a:stretch>
        </p:blipFill>
        <p:spPr>
          <a:xfrm>
            <a:off x="2944091" y="1911927"/>
            <a:ext cx="3976256" cy="3010670"/>
          </a:xfrm>
          <a:prstGeom prst="rect">
            <a:avLst/>
          </a:prstGeom>
        </p:spPr>
      </p:pic>
    </p:spTree>
    <p:extLst>
      <p:ext uri="{BB962C8B-B14F-4D97-AF65-F5344CB8AC3E}">
        <p14:creationId xmlns:p14="http://schemas.microsoft.com/office/powerpoint/2010/main" val="36359432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98CB1D3-679A-1F05-BEDF-42677A977371}"/>
              </a:ext>
            </a:extLst>
          </p:cNvPr>
          <p:cNvPicPr>
            <a:picLocks noGrp="1" noChangeAspect="1"/>
          </p:cNvPicPr>
          <p:nvPr>
            <p:ph idx="1"/>
          </p:nvPr>
        </p:nvPicPr>
        <p:blipFill rotWithShape="1">
          <a:blip r:embed="rId3"/>
          <a:srcRect l="12884" r="11451" b="-1"/>
          <a:stretch/>
        </p:blipFill>
        <p:spPr>
          <a:xfrm>
            <a:off x="834390" y="1015723"/>
            <a:ext cx="7475220" cy="3112054"/>
          </a:xfrm>
          <a:prstGeom prst="rect">
            <a:avLst/>
          </a:prstGeom>
          <a:noFill/>
        </p:spPr>
      </p:pic>
      <p:sp>
        <p:nvSpPr>
          <p:cNvPr id="11" name="Title 2">
            <a:extLst>
              <a:ext uri="{FF2B5EF4-FFF2-40B4-BE49-F238E27FC236}">
                <a16:creationId xmlns:a16="http://schemas.microsoft.com/office/drawing/2014/main" id="{13908286-B1DF-901E-1B58-54B4888DCE12}"/>
              </a:ext>
            </a:extLst>
          </p:cNvPr>
          <p:cNvSpPr>
            <a:spLocks noGrp="1"/>
          </p:cNvSpPr>
          <p:nvPr>
            <p:ph type="title"/>
          </p:nvPr>
        </p:nvSpPr>
        <p:spPr>
          <a:xfrm>
            <a:off x="457200" y="325813"/>
            <a:ext cx="8229600" cy="685800"/>
          </a:xfrm>
        </p:spPr>
        <p:txBody>
          <a:bodyPr/>
          <a:lstStyle/>
          <a:p>
            <a:r>
              <a:rPr lang="en-US" dirty="0">
                <a:latin typeface="Avenir Next LT Pro" panose="020B0504020202020204" pitchFamily="34" charset="0"/>
              </a:rPr>
              <a:t>QUESTIONS? </a:t>
            </a:r>
          </a:p>
        </p:txBody>
      </p:sp>
      <p:sp>
        <p:nvSpPr>
          <p:cNvPr id="4" name="Slide Number Placeholder 3">
            <a:extLst>
              <a:ext uri="{FF2B5EF4-FFF2-40B4-BE49-F238E27FC236}">
                <a16:creationId xmlns:a16="http://schemas.microsoft.com/office/drawing/2014/main" id="{D1F54B60-1D71-1CA6-05FB-BB24FD189BB0}"/>
              </a:ext>
            </a:extLst>
          </p:cNvPr>
          <p:cNvSpPr>
            <a:spLocks noGrp="1"/>
          </p:cNvSpPr>
          <p:nvPr>
            <p:ph type="sldNum" sz="quarter" idx="4"/>
          </p:nvPr>
        </p:nvSpPr>
        <p:spPr>
          <a:xfrm>
            <a:off x="8572280" y="4670591"/>
            <a:ext cx="395782" cy="342900"/>
          </a:xfrm>
        </p:spPr>
        <p:txBody>
          <a:bodyPr anchor="ctr">
            <a:normAutofit/>
          </a:bodyPr>
          <a:lstStyle/>
          <a:p>
            <a:pPr>
              <a:spcAft>
                <a:spcPts val="600"/>
              </a:spcAft>
            </a:pPr>
            <a:fld id="{6DAB3F6F-6A30-410C-8DAB-3E7769D71CBC}" type="slidenum">
              <a:rPr lang="en-US" smtClean="0"/>
              <a:pPr>
                <a:spcAft>
                  <a:spcPts val="600"/>
                </a:spcAft>
              </a:pPr>
              <a:t>9</a:t>
            </a:fld>
            <a:endParaRPr lang="en-US"/>
          </a:p>
        </p:txBody>
      </p:sp>
      <p:sp>
        <p:nvSpPr>
          <p:cNvPr id="9" name="TextBox 8">
            <a:extLst>
              <a:ext uri="{FF2B5EF4-FFF2-40B4-BE49-F238E27FC236}">
                <a16:creationId xmlns:a16="http://schemas.microsoft.com/office/drawing/2014/main" id="{9BBB8797-5455-721B-036A-9C04DFC410FB}"/>
              </a:ext>
            </a:extLst>
          </p:cNvPr>
          <p:cNvSpPr txBox="1"/>
          <p:nvPr/>
        </p:nvSpPr>
        <p:spPr>
          <a:xfrm>
            <a:off x="6781800" y="3955913"/>
            <a:ext cx="1874520" cy="246221"/>
          </a:xfrm>
          <a:prstGeom prst="rect">
            <a:avLst/>
          </a:prstGeom>
          <a:noFill/>
        </p:spPr>
        <p:txBody>
          <a:bodyPr wrap="square">
            <a:spAutoFit/>
          </a:bodyPr>
          <a:lstStyle/>
          <a:p>
            <a:pPr marL="0" indent="0">
              <a:buNone/>
            </a:pPr>
            <a:endParaRPr lang="en-US" sz="1000" dirty="0"/>
          </a:p>
        </p:txBody>
      </p:sp>
    </p:spTree>
    <p:extLst>
      <p:ext uri="{BB962C8B-B14F-4D97-AF65-F5344CB8AC3E}">
        <p14:creationId xmlns:p14="http://schemas.microsoft.com/office/powerpoint/2010/main" val="3807285257"/>
      </p:ext>
    </p:extLst>
  </p:cSld>
  <p:clrMapOvr>
    <a:masterClrMapping/>
  </p:clrMapOvr>
</p:sld>
</file>

<file path=ppt/theme/theme1.xml><?xml version="1.0" encoding="utf-8"?>
<a:theme xmlns:a="http://schemas.openxmlformats.org/drawingml/2006/main" name="1_CLA-Widescreen">
  <a:themeElements>
    <a:clrScheme name="CLA Color Palette">
      <a:dk1>
        <a:srgbClr val="414142"/>
      </a:dk1>
      <a:lt1>
        <a:srgbClr val="FFFFFF"/>
      </a:lt1>
      <a:dk2>
        <a:srgbClr val="414142"/>
      </a:dk2>
      <a:lt2>
        <a:srgbClr val="DAD8D7"/>
      </a:lt2>
      <a:accent1>
        <a:srgbClr val="2E334E"/>
      </a:accent1>
      <a:accent2>
        <a:srgbClr val="7DD2D3"/>
      </a:accent2>
      <a:accent3>
        <a:srgbClr val="E2E868"/>
      </a:accent3>
      <a:accent4>
        <a:srgbClr val="EE5340"/>
      </a:accent4>
      <a:accent5>
        <a:srgbClr val="FBC55A"/>
      </a:accent5>
      <a:accent6>
        <a:srgbClr val="DAD8D7"/>
      </a:accent6>
      <a:hlink>
        <a:srgbClr val="5CB8B2"/>
      </a:hlink>
      <a:folHlink>
        <a:srgbClr val="5CB8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w="9525" cap="flat" cmpd="sng" algn="ctr">
          <a:noFill/>
          <a:prstDash val="solid"/>
          <a:round/>
          <a:headEnd type="none" w="med" len="med"/>
          <a:tailEnd type="none" w="med" len="med"/>
        </a:ln>
        <a:effectLst/>
      </a:spPr>
      <a:bodyPr vert="horz" wrap="square" lIns="182880" tIns="45720" rIns="18288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err="1" smtClean="0">
            <a:ln>
              <a:noFill/>
            </a:ln>
            <a:solidFill>
              <a:schemeClr val="accent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DBD4C5"/>
        </a:lt1>
        <a:dk2>
          <a:srgbClr val="FFFFFF"/>
        </a:dk2>
        <a:lt2>
          <a:srgbClr val="323232"/>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4">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09859"/>
        </a:folHlink>
      </a:clrScheme>
      <a:clrMap bg1="lt1" tx1="dk1" bg2="lt2" tx2="dk2" accent1="accent1" accent2="accent2" accent3="accent3" accent4="accent4" accent5="accent5" accent6="accent6" hlink="hlink" folHlink="folHlink"/>
    </a:extraClrScheme>
    <a:extraClrScheme>
      <a:clrScheme name="Blank Presentation 15">
        <a:dk1>
          <a:srgbClr val="000000"/>
        </a:dk1>
        <a:lt1>
          <a:srgbClr val="DBD4C5"/>
        </a:lt1>
        <a:dk2>
          <a:srgbClr val="FFFFFF"/>
        </a:dk2>
        <a:lt2>
          <a:srgbClr val="ED6F1E"/>
        </a:lt2>
        <a:accent1>
          <a:srgbClr val="A78F91"/>
        </a:accent1>
        <a:accent2>
          <a:srgbClr val="B55341"/>
        </a:accent2>
        <a:accent3>
          <a:srgbClr val="EAE6DF"/>
        </a:accent3>
        <a:accent4>
          <a:srgbClr val="000000"/>
        </a:accent4>
        <a:accent5>
          <a:srgbClr val="D0C6C7"/>
        </a:accent5>
        <a:accent6>
          <a:srgbClr val="A44A3A"/>
        </a:accent6>
        <a:hlink>
          <a:srgbClr val="5D87A1"/>
        </a:hlink>
        <a:folHlink>
          <a:srgbClr val="9EA374"/>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LA-Widescreen" id="{1458335C-B462-46B9-A68A-A8B78A17FE26}" vid="{35B092A1-33EB-480F-939F-0E5F1792E6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TemplateConfiguration><![CDATA[{"slideVersion":1,"isValidatorEnabled":false,"isLocked":false,"elementsMetadata":[],"slideId":"638206236241210232","enableDocumentContentUpdater":false,"version":"2.0"}]]></TemplafySlideTemplateConfiguration>
</file>

<file path=customXml/item10.xml><?xml version="1.0" encoding="utf-8"?>
<TemplafySlideFormConfiguration><![CDATA[{"formFields":[],"formDataEntries":[]}]]></TemplafySlideFormConfiguration>
</file>

<file path=customXml/item11.xml><?xml version="1.0" encoding="utf-8"?>
<?mso-contentType ?>
<FormTemplates xmlns="http://schemas.microsoft.com/sharepoint/v3/contenttype/forms">
  <Display>DocumentLibraryForm</Display>
  <Edit>DocumentLibraryForm</Edit>
  <New>DocumentLibraryForm</New>
</FormTemplates>
</file>

<file path=customXml/item12.xml><?xml version="1.0" encoding="utf-8"?>
<TemplafyFormConfiguration><![CDATA[{"formFields":[],"formDataEntries":[]}]]></TemplafyFormConfiguration>
</file>

<file path=customXml/item13.xml><?xml version="1.0" encoding="utf-8"?>
<TemplafySlideTemplateConfiguration><![CDATA[{"slideVersion":1,"isValidatorEnabled":false,"isLocked":false,"elementsMetadata":[],"slideId":"638206236241223674","enableDocumentContentUpdater":false,"version":"2.0"}]]></TemplafySlideTemplateConfiguration>
</file>

<file path=customXml/item14.xml><?xml version="1.0" encoding="utf-8"?>
<TemplafySlideTemplateConfiguration><![CDATA[{"slideVersion":1,"isValidatorEnabled":false,"isLocked":false,"elementsMetadata":[],"slideId":"638206236241226265","enableDocumentContentUpdater":false,"version":"2.0"}]]></TemplafySlideTemplateConfiguration>
</file>

<file path=customXml/item15.xml><?xml version="1.0" encoding="utf-8"?>
<TemplafySlideTemplateConfiguration><![CDATA[{"slideVersion":1,"isValidatorEnabled":false,"isLocked":false,"elementsMetadata":[],"slideId":"638206236241226265","enableDocumentContentUpdater":false,"version":"2.0"}]]></TemplafySlideTemplateConfiguration>
</file>

<file path=customXml/item16.xml><?xml version="1.0" encoding="utf-8"?>
<p:properties xmlns:p="http://schemas.microsoft.com/office/2006/metadata/properties" xmlns:xsi="http://www.w3.org/2001/XMLSchema-instance" xmlns:pc="http://schemas.microsoft.com/office/infopath/2007/PartnerControls">
  <documentManagement>
    <ClientCode xmlns="fd129668-899d-4f20-8389-96b07558971c">2386</ClientCode>
    <ClientName xmlns="fd129668-899d-4f20-8389-96b07558971c">Vistas at West Mesa Metropolitan District</ClientName>
    <MatterCode xmlns="fd129668-899d-4f20-8389-96b07558971c">2386-0008</MatterCode>
    <MatterName xmlns="fd129668-899d-4f20-8389-96b07558971c">Meetings</MatterName>
    <m215acda39ed427fb4f5506e24a8db00 xmlns="fd129668-899d-4f20-8389-96b07558971c">
      <Terms xmlns="http://schemas.microsoft.com/office/infopath/2007/PartnerControls">
        <TermInfo>
          <TermName>General Documents</TermName>
          <TermId>4efb5274-34f6-41cd-aa62-c0a93c2c53c5</TermId>
        </TermInfo>
      </Terms>
    </m215acda39ed427fb4f5506e24a8db00>
    <hd2298e9a7a44a2d96f208f0dfadded8 xmlns="fd129668-899d-4f20-8389-96b07558971c">
      <Terms xmlns="http://schemas.microsoft.com/office/infopath/2007/PartnerControls"/>
    </hd2298e9a7a44a2d96f208f0dfadded8>
    <DocumentComments xmlns="fd129668-899d-4f20-8389-96b07558971c" xmlns:ns1="http://www.w3.org/2001/XMLSchema-instance" ns1:nil="true"/>
    <TaxCatchAll xmlns="fd129668-899d-4f20-8389-96b07558971c">
      <Value>2</Value>
    </TaxCatchAll>
    <_dlc_DocId xmlns="fd129668-899d-4f20-8389-96b07558971c">C6SYZMUHNHHM-1477202261-291</_dlc_DocId>
    <_dlc_DocIdUrl xmlns="fd129668-899d-4f20-8389-96b07558971c">
      <Url>https://whitebearankele.sharepoint.com/sites/DMS_2386/_layouts/15/DocIdRedir.aspx?ID=C6SYZMUHNHHM-1477202261-291</Url>
      <Description>C6SYZMUHNHHM-1477202261-291</Description>
    </_dlc_DocIdUrl>
  </documentManagement>
</p:properties>
</file>

<file path=customXml/item2.xml><?xml version="1.0" encoding="utf-8"?>
<TemplafyTemplateConfiguration><![CDATA[{"elementsMetadata":[],"transformationConfigurations":[],"templateName":"CLA-Widescreen Template 2023 New 2","templateDescription":"","enableDocumentContentUpdater":false,"version":"2.0"}]]></TemplafyTemplate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6.xml><?xml version="1.0" encoding="utf-8"?>
<ct:contentTypeSchema xmlns:ct="http://schemas.microsoft.com/office/2006/metadata/contentType" xmlns:ma="http://schemas.microsoft.com/office/2006/metadata/properties/metaAttributes" ct:_="" ma:_="" ma:contentTypeName="DMS Document" ma:contentTypeID="0x0101006FA97D9568F52A4B967C595E8B7E3BD8001F83A7C84E53234B8B4B27FB80E4F70B" ma:contentTypeVersion="12" ma:contentTypeDescription="Create a new document." ma:contentTypeScope="" ma:versionID="56046f22749d4d28826b2f1ef2cf54c5">
  <xsd:schema xmlns:xsd="http://www.w3.org/2001/XMLSchema" xmlns:xs="http://www.w3.org/2001/XMLSchema" xmlns:p="http://schemas.microsoft.com/office/2006/metadata/properties" xmlns:ns1="fd129668-899d-4f20-8389-96b07558971c" xmlns:ns3="d6faec1f-8c20-4283-990b-19472b678075" targetNamespace="http://schemas.microsoft.com/office/2006/metadata/properties" ma:root="true" ma:fieldsID="5ff5b739372fc256e6b4d438dbaccebf" ns1:_="" ns3:_="">
    <xsd:import namespace="fd129668-899d-4f20-8389-96b07558971c"/>
    <xsd:import namespace="d6faec1f-8c20-4283-990b-19472b678075"/>
    <xsd:element name="properties">
      <xsd:complexType>
        <xsd:sequence>
          <xsd:element name="documentManagement">
            <xsd:complexType>
              <xsd:all>
                <xsd:element ref="ns1:ClientCode" minOccurs="0"/>
                <xsd:element ref="ns1:ClientName" minOccurs="0"/>
                <xsd:element ref="ns1:MatterCode" minOccurs="0"/>
                <xsd:element ref="ns1:MatterName" minOccurs="0"/>
                <xsd:element ref="ns1:DocumentComments" minOccurs="0"/>
                <xsd:element ref="ns1:_dlc_DocId" minOccurs="0"/>
                <xsd:element ref="ns1:_dlc_DocIdUrl" minOccurs="0"/>
                <xsd:element ref="ns1:_dlc_DocIdPersistId" minOccurs="0"/>
                <xsd:element ref="ns1:m215acda39ed427fb4f5506e24a8db00" minOccurs="0"/>
                <xsd:element ref="ns1:TaxCatchAll" minOccurs="0"/>
                <xsd:element ref="ns1:TaxCatchAllLabel" minOccurs="0"/>
                <xsd:element ref="ns1:hd2298e9a7a44a2d96f208f0dfadded8" minOccurs="0"/>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129668-899d-4f20-8389-96b07558971c" elementFormDefault="qualified">
    <xsd:import namespace="http://schemas.microsoft.com/office/2006/documentManagement/types"/>
    <xsd:import namespace="http://schemas.microsoft.com/office/infopath/2007/PartnerControls"/>
    <xsd:element name="ClientCode" ma:index="0" nillable="true" ma:displayName="ClientCode" ma:default="2386" ma:internalName="ClientCode">
      <xsd:simpleType>
        <xsd:restriction base="dms:Text"/>
      </xsd:simpleType>
    </xsd:element>
    <xsd:element name="ClientName" ma:index="1" nillable="true" ma:displayName="ClientName" ma:default="Vistas at West Mesa Metropolitan District" ma:internalName="ClientName">
      <xsd:simpleType>
        <xsd:restriction base="dms:Text"/>
      </xsd:simpleType>
    </xsd:element>
    <xsd:element name="MatterCode" ma:index="2" nillable="true" ma:displayName="MatterCode" ma:default="2386-0008" ma:internalName="MatterCode">
      <xsd:simpleType>
        <xsd:restriction base="dms:Text"/>
      </xsd:simpleType>
    </xsd:element>
    <xsd:element name="MatterName" ma:index="3" nillable="true" ma:displayName="MatterName" ma:default="Meetings" ma:internalName="MatterName">
      <xsd:simpleType>
        <xsd:restriction base="dms:Text"/>
      </xsd:simpleType>
    </xsd:element>
    <xsd:element name="DocumentComments" ma:index="6" nillable="true" ma:displayName="Document Comments" ma:internalName="DocumentComments">
      <xsd:simpleType>
        <xsd:restriction base="dms:Note">
          <xsd:maxLength value="255"/>
        </xsd:restriction>
      </xsd:simpleType>
    </xsd:element>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m215acda39ed427fb4f5506e24a8db00" ma:index="15" nillable="true" ma:taxonomy="true" ma:internalName="m215acda39ed427fb4f5506e24a8db00" ma:taxonomyFieldName="DocumentType" ma:displayName="Document Type" ma:fieldId="{6215acda-39ed-427f-b4f5-506e24a8db00}" ma:sspId="99d5a386-4ec9-462f-abb7-7cd67b2f5f91" ma:termSetId="83ebfdf0-3747-472d-b011-3ce989c4b86d" ma:anchorId="00000000-0000-0000-0000-000000000000" ma:open="false" ma:isKeyword="false">
      <xsd:complexType>
        <xsd:sequence>
          <xsd:element ref="pc:Terms" minOccurs="0" maxOccurs="1"/>
        </xsd:sequence>
      </xsd:complexType>
    </xsd:element>
    <xsd:element name="TaxCatchAll" ma:index="16" nillable="true" ma:displayName="Taxonomy Catch All Column" ma:hidden="true" ma:list="{f94c9a5e-8cf8-4eb0-b616-1d171dbd772c}" ma:internalName="TaxCatchAll" ma:showField="CatchAllData" ma:web="fd129668-899d-4f20-8389-96b07558971c">
      <xsd:complexType>
        <xsd:complexContent>
          <xsd:extension base="dms:MultiChoiceLookup">
            <xsd:sequence>
              <xsd:element name="Value" type="dms:Lookup" maxOccurs="unbounded" minOccurs="0" nillable="true"/>
            </xsd:sequence>
          </xsd:extension>
        </xsd:complexContent>
      </xsd:complexType>
    </xsd:element>
    <xsd:element name="TaxCatchAllLabel" ma:index="17" nillable="true" ma:displayName="Taxonomy Catch All Column1" ma:hidden="true" ma:list="{f94c9a5e-8cf8-4eb0-b616-1d171dbd772c}" ma:internalName="TaxCatchAllLabel" ma:readOnly="true" ma:showField="CatchAllDataLabel" ma:web="fd129668-899d-4f20-8389-96b07558971c">
      <xsd:complexType>
        <xsd:complexContent>
          <xsd:extension base="dms:MultiChoiceLookup">
            <xsd:sequence>
              <xsd:element name="Value" type="dms:Lookup" maxOccurs="unbounded" minOccurs="0" nillable="true"/>
            </xsd:sequence>
          </xsd:extension>
        </xsd:complexContent>
      </xsd:complexType>
    </xsd:element>
    <xsd:element name="hd2298e9a7a44a2d96f208f0dfadded8" ma:index="19" nillable="true" ma:taxonomy="true" ma:internalName="hd2298e9a7a44a2d96f208f0dfadded8" ma:taxonomyFieldName="DocumentStatus" ma:displayName="Document Status" ma:fieldId="{1d2298e9-a7a4-4a2d-96f2-08f0dfadded8}" ma:sspId="99d5a386-4ec9-462f-abb7-7cd67b2f5f91" ma:termSetId="325356b3-6f12-4546-943e-8a2e6bed84f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6faec1f-8c20-4283-990b-19472b678075" elementFormDefault="qualified">
    <xsd:import namespace="http://schemas.microsoft.com/office/2006/documentManagement/types"/>
    <xsd:import namespace="http://schemas.microsoft.com/office/infopath/2007/PartnerControls"/>
    <xsd:element name="MediaServiceMetadata" ma:index="22" nillable="true" ma:displayName="MediaServiceMetadata" ma:hidden="true" ma:internalName="MediaServiceMetadata" ma:readOnly="true">
      <xsd:simpleType>
        <xsd:restriction base="dms:Note"/>
      </xsd:simpleType>
    </xsd:element>
    <xsd:element name="MediaServiceFastMetadata" ma:index="23" nillable="true" ma:displayName="MediaServiceFastMetadata" ma:hidden="true" ma:internalName="MediaServiceFastMetadata"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8"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TemplafySlideFormConfiguration><![CDATA[{"formFields":[],"formDataEntries":[]}]]></TemplafySlideFormConfiguration>
</file>

<file path=customXml/item8.xml><?xml version="1.0" encoding="utf-8"?>
<TemplafySlideTemplateConfiguration><![CDATA[{"slideVersion":1,"isValidatorEnabled":false,"isLocked":false,"elementsMetadata":[],"slideId":"638260674495081064","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BA83E214-32B2-4B65-869E-2CBA6D19CD4F}">
  <ds:schemaRefs/>
</ds:datastoreItem>
</file>

<file path=customXml/itemProps10.xml><?xml version="1.0" encoding="utf-8"?>
<ds:datastoreItem xmlns:ds="http://schemas.openxmlformats.org/officeDocument/2006/customXml" ds:itemID="{33D87577-976F-4F3D-ACDC-5EF61A0C28E7}">
  <ds:schemaRefs/>
</ds:datastoreItem>
</file>

<file path=customXml/itemProps11.xml><?xml version="1.0" encoding="utf-8"?>
<ds:datastoreItem xmlns:ds="http://schemas.openxmlformats.org/officeDocument/2006/customXml" ds:itemID="{03F17DBF-F67A-4900-A1C5-4D55213B6B82}">
  <ds:schemaRefs>
    <ds:schemaRef ds:uri="http://schemas.microsoft.com/sharepoint/v3/contenttype/forms"/>
  </ds:schemaRefs>
</ds:datastoreItem>
</file>

<file path=customXml/itemProps12.xml><?xml version="1.0" encoding="utf-8"?>
<ds:datastoreItem xmlns:ds="http://schemas.openxmlformats.org/officeDocument/2006/customXml" ds:itemID="{AF5C0102-26EF-4C17-BD54-9A6960EC7F06}">
  <ds:schemaRefs/>
</ds:datastoreItem>
</file>

<file path=customXml/itemProps13.xml><?xml version="1.0" encoding="utf-8"?>
<ds:datastoreItem xmlns:ds="http://schemas.openxmlformats.org/officeDocument/2006/customXml" ds:itemID="{5BCC3380-B338-4BE9-BFD6-D133743DC568}">
  <ds:schemaRefs/>
</ds:datastoreItem>
</file>

<file path=customXml/itemProps14.xml><?xml version="1.0" encoding="utf-8"?>
<ds:datastoreItem xmlns:ds="http://schemas.openxmlformats.org/officeDocument/2006/customXml" ds:itemID="{735B9099-9AB0-48FC-A404-198D374884CC}">
  <ds:schemaRefs/>
</ds:datastoreItem>
</file>

<file path=customXml/itemProps15.xml><?xml version="1.0" encoding="utf-8"?>
<ds:datastoreItem xmlns:ds="http://schemas.openxmlformats.org/officeDocument/2006/customXml" ds:itemID="{074D0177-7EA8-4FC4-8BA2-7FD32FD79FD9}">
  <ds:schemaRefs/>
</ds:datastoreItem>
</file>

<file path=customXml/itemProps16.xml><?xml version="1.0" encoding="utf-8"?>
<ds:datastoreItem xmlns:ds="http://schemas.openxmlformats.org/officeDocument/2006/customXml" ds:itemID="{3CCB025A-31ED-4B24-A863-D0733AAF50E7}">
  <ds:schemaRefs>
    <ds:schemaRef ds:uri="http://www.w3.org/XML/1998/namespace"/>
    <ds:schemaRef ds:uri="fd129668-899d-4f20-8389-96b07558971c"/>
    <ds:schemaRef ds:uri="http://schemas.microsoft.com/office/2006/documentManagement/types"/>
    <ds:schemaRef ds:uri="d6faec1f-8c20-4283-990b-19472b678075"/>
    <ds:schemaRef ds:uri="http://purl.org/dc/dcmitype/"/>
    <ds:schemaRef ds:uri="http://schemas.microsoft.com/office/infopath/2007/PartnerControls"/>
    <ds:schemaRef ds:uri="http://schemas.microsoft.com/office/2006/metadata/properties"/>
    <ds:schemaRef ds:uri="http://schemas.openxmlformats.org/package/2006/metadata/core-properties"/>
    <ds:schemaRef ds:uri="http://purl.org/dc/terms/"/>
    <ds:schemaRef ds:uri="http://purl.org/dc/elements/1.1/"/>
  </ds:schemaRefs>
</ds:datastoreItem>
</file>

<file path=customXml/itemProps2.xml><?xml version="1.0" encoding="utf-8"?>
<ds:datastoreItem xmlns:ds="http://schemas.openxmlformats.org/officeDocument/2006/customXml" ds:itemID="{CF1A036F-D339-46C0-BC05-C1BB8B2BF256}">
  <ds:schemaRefs/>
</ds:datastoreItem>
</file>

<file path=customXml/itemProps3.xml><?xml version="1.0" encoding="utf-8"?>
<ds:datastoreItem xmlns:ds="http://schemas.openxmlformats.org/officeDocument/2006/customXml" ds:itemID="{B295030A-DEB9-40F4-97B7-C3F46D69FDD5}">
  <ds:schemaRefs/>
</ds:datastoreItem>
</file>

<file path=customXml/itemProps4.xml><?xml version="1.0" encoding="utf-8"?>
<ds:datastoreItem xmlns:ds="http://schemas.openxmlformats.org/officeDocument/2006/customXml" ds:itemID="{7D21F05D-2BB8-4EA8-870D-F5B9FBB3C6BA}">
  <ds:schemaRefs/>
</ds:datastoreItem>
</file>

<file path=customXml/itemProps5.xml><?xml version="1.0" encoding="utf-8"?>
<ds:datastoreItem xmlns:ds="http://schemas.openxmlformats.org/officeDocument/2006/customXml" ds:itemID="{47FC3D24-FF8D-4BE5-8754-3C56FCDED0A7}">
  <ds:schemaRefs>
    <ds:schemaRef ds:uri="http://schemas.microsoft.com/sharepoint/events"/>
  </ds:schemaRefs>
</ds:datastoreItem>
</file>

<file path=customXml/itemProps6.xml><?xml version="1.0" encoding="utf-8"?>
<ds:datastoreItem xmlns:ds="http://schemas.openxmlformats.org/officeDocument/2006/customXml" ds:itemID="{5FF69D40-89A9-4C5D-AC86-0796EF8C4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129668-899d-4f20-8389-96b07558971c"/>
    <ds:schemaRef ds:uri="d6faec1f-8c20-4283-990b-19472b6780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91ED7997-1270-481F-9210-B0A848DF8576}">
  <ds:schemaRefs/>
</ds:datastoreItem>
</file>

<file path=customXml/itemProps8.xml><?xml version="1.0" encoding="utf-8"?>
<ds:datastoreItem xmlns:ds="http://schemas.openxmlformats.org/officeDocument/2006/customXml" ds:itemID="{E84A97CA-1DFB-4A38-99C1-78D0628C2003}">
  <ds:schemaRefs/>
</ds:datastoreItem>
</file>

<file path=customXml/itemProps9.xml><?xml version="1.0" encoding="utf-8"?>
<ds:datastoreItem xmlns:ds="http://schemas.openxmlformats.org/officeDocument/2006/customXml" ds:itemID="{F7B98E8E-BD71-40AA-8491-70F0CF03C0AC}">
  <ds:schemaRefs/>
</ds:datastoreItem>
</file>

<file path=docProps/app.xml><?xml version="1.0" encoding="utf-8"?>
<Properties xmlns="http://schemas.openxmlformats.org/officeDocument/2006/extended-properties" xmlns:vt="http://schemas.openxmlformats.org/officeDocument/2006/docPropsVTypes">
  <Template>CLA-Widescreen</Template>
  <TotalTime>524</TotalTime>
  <Words>393</Words>
  <Application>Microsoft Office PowerPoint</Application>
  <PresentationFormat>On-screen Show (16:9)</PresentationFormat>
  <Paragraphs>62</Paragraphs>
  <Slides>9</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Arial Narrow</vt:lpstr>
      <vt:lpstr>Avenir Next LT Pro</vt:lpstr>
      <vt:lpstr>Calibri</vt:lpstr>
      <vt:lpstr>Courier New</vt:lpstr>
      <vt:lpstr>Georgia</vt:lpstr>
      <vt:lpstr>Wingdings</vt:lpstr>
      <vt:lpstr>1_CLA-Widescreen</vt:lpstr>
      <vt:lpstr>Wildwood Ridge Metropolitan District  2026 Metro Districts Informational Meeting </vt:lpstr>
      <vt:lpstr>Agenda</vt:lpstr>
      <vt:lpstr>What is a Metro District? </vt:lpstr>
      <vt:lpstr>Growth Pays Its Own Way</vt:lpstr>
      <vt:lpstr>Agenda Item 2) Current Public Infrastructure</vt:lpstr>
      <vt:lpstr>Agenda Item 3) Current Bond and Debt Status</vt:lpstr>
      <vt:lpstr>Agenda Item 4) Unaudited Financial Statements</vt:lpstr>
      <vt:lpstr>Agenda Item 4) Unaudited Financial Statements</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Meyer</dc:creator>
  <cp:lastModifiedBy>Danielle Daigle-Chavez</cp:lastModifiedBy>
  <cp:revision>34</cp:revision>
  <dcterms:created xsi:type="dcterms:W3CDTF">2023-08-31T01:38:48Z</dcterms:created>
  <dcterms:modified xsi:type="dcterms:W3CDTF">2026-01-05T23:41:46Z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2023-05-25T15:00:24</vt:lpwstr>
  </property>
  <property fmtid="{D5CDD505-2E9C-101B-9397-08002B2CF9AE}" pid="3" name="TemplafyTenantId">
    <vt:lpwstr>claconnect</vt:lpwstr>
  </property>
  <property fmtid="{D5CDD505-2E9C-101B-9397-08002B2CF9AE}" pid="4" name="TemplafyTemplateId">
    <vt:lpwstr>638206236216591183</vt:lpwstr>
  </property>
  <property fmtid="{D5CDD505-2E9C-101B-9397-08002B2CF9AE}" pid="5" name="TemplafyUserProfileId">
    <vt:lpwstr>638207072759584061</vt:lpwstr>
  </property>
  <property fmtid="{D5CDD505-2E9C-101B-9397-08002B2CF9AE}" pid="6" name="TemplafyLanguageCode">
    <vt:lpwstr>en-US</vt:lpwstr>
  </property>
  <property fmtid="{D5CDD505-2E9C-101B-9397-08002B2CF9AE}" pid="7" name="TemplafyFromBlank">
    <vt:bool>true</vt:bool>
  </property>
  <property fmtid="{D5CDD505-2E9C-101B-9397-08002B2CF9AE}" pid="8" name="ContentTypeId">
    <vt:lpwstr>0x0101006FA97D9568F52A4B967C595E8B7E3BD8001F83A7C84E53234B8B4B27FB80E4F70B</vt:lpwstr>
  </property>
  <property fmtid="{D5CDD505-2E9C-101B-9397-08002B2CF9AE}" pid="9" name="_dlc_DocIdItemGuid">
    <vt:lpwstr>ce441710-d1f0-4847-9d8c-0a031b4493f9</vt:lpwstr>
  </property>
  <property fmtid="{D5CDD505-2E9C-101B-9397-08002B2CF9AE}" pid="10" name="DocumentType">
    <vt:lpwstr>2;#General Documents|4efb5274-34f6-41cd-aa62-c0a93c2c53c5</vt:lpwstr>
  </property>
  <property fmtid="{D5CDD505-2E9C-101B-9397-08002B2CF9AE}" pid="11" name="DocumentStatus">
    <vt:lpwstr/>
  </property>
  <property fmtid="{D5CDD505-2E9C-101B-9397-08002B2CF9AE}" pid="12" name="Sender name">
    <vt:lpwstr>Tate Crosby</vt:lpwstr>
  </property>
  <property fmtid="{D5CDD505-2E9C-101B-9397-08002B2CF9AE}" pid="13" name="Sent representing e-mail address">
    <vt:lpwstr>/o=ExchangeLabs/ou=Exchange Administrative Group (FYDIBOHF23SPDLT)/cn=Recipients/cn=4148b950991747609d49fd6f63aaff08-Tate Crosby</vt:lpwstr>
  </property>
  <property fmtid="{D5CDD505-2E9C-101B-9397-08002B2CF9AE}" pid="14" name="Topic">
    <vt:lpwstr>Neighbors Point MD Townhall 2023.pptx</vt:lpwstr>
  </property>
  <property fmtid="{D5CDD505-2E9C-101B-9397-08002B2CF9AE}" pid="15" name="Conversation topic">
    <vt:lpwstr>Neighbors Point MD Townhall 2023.pptx</vt:lpwstr>
  </property>
  <property fmtid="{D5CDD505-2E9C-101B-9397-08002B2CF9AE}" pid="16" name="Message delivery time">
    <vt:filetime>2023-09-25T22:50:01Z</vt:filetime>
  </property>
  <property fmtid="{D5CDD505-2E9C-101B-9397-08002B2CF9AE}" pid="17" name="Transport message headers">
    <vt:lpwstr/>
  </property>
  <property fmtid="{D5CDD505-2E9C-101B-9397-08002B2CF9AE}" pid="18" name="Received by name">
    <vt:lpwstr/>
  </property>
  <property fmtid="{D5CDD505-2E9C-101B-9397-08002B2CF9AE}" pid="19" name="Message class">
    <vt:lpwstr>IPM.Document.PowerPoint.Show.12</vt:lpwstr>
  </property>
  <property fmtid="{D5CDD505-2E9C-101B-9397-08002B2CF9AE}" pid="20" name="Sender e-mail address">
    <vt:lpwstr>/o=ExchangeLabs/ou=Exchange Administrative Group (FYDIBOHF23SPDLT)/cn=Recipients/cn=4148b950991747609d49fd6f63aaff08-Tate Crosby</vt:lpwstr>
  </property>
  <property fmtid="{D5CDD505-2E9C-101B-9397-08002B2CF9AE}" pid="21" name="SMTPFrom">
    <vt:lpwstr>tcrosby@wbapc.com;</vt:lpwstr>
  </property>
  <property fmtid="{D5CDD505-2E9C-101B-9397-08002B2CF9AE}" pid="22" name="Client submit time">
    <vt:filetime>2023-09-25T22:50:01Z</vt:filetime>
  </property>
  <property fmtid="{D5CDD505-2E9C-101B-9397-08002B2CF9AE}" pid="23" name="Creation time">
    <vt:filetime>2023-09-25T22:50:01Z</vt:filetime>
  </property>
  <property fmtid="{D5CDD505-2E9C-101B-9397-08002B2CF9AE}" pid="24" name="Received representing e-mail address">
    <vt:lpwstr/>
  </property>
  <property fmtid="{D5CDD505-2E9C-101B-9397-08002B2CF9AE}" pid="25" name="Importance">
    <vt:r8>0</vt:r8>
  </property>
  <property fmtid="{D5CDD505-2E9C-101B-9397-08002B2CF9AE}" pid="26" name="Message size">
    <vt:r8>12016128</vt:r8>
  </property>
  <property fmtid="{D5CDD505-2E9C-101B-9397-08002B2CF9AE}" pid="27" name="Received representing address type">
    <vt:lpwstr/>
  </property>
  <property fmtid="{D5CDD505-2E9C-101B-9397-08002B2CF9AE}" pid="28" name="Sent representing name">
    <vt:lpwstr>Tate Crosby</vt:lpwstr>
  </property>
  <property fmtid="{D5CDD505-2E9C-101B-9397-08002B2CF9AE}" pid="29" name="Sent representing address type">
    <vt:lpwstr>EX</vt:lpwstr>
  </property>
  <property fmtid="{D5CDD505-2E9C-101B-9397-08002B2CF9AE}" pid="30" name="SMTPBCC">
    <vt:lpwstr/>
  </property>
  <property fmtid="{D5CDD505-2E9C-101B-9397-08002B2CF9AE}" pid="31" name="Sensitivity">
    <vt:r8>0</vt:r8>
  </property>
  <property fmtid="{D5CDD505-2E9C-101B-9397-08002B2CF9AE}" pid="32" name="BCC">
    <vt:lpwstr/>
  </property>
  <property fmtid="{D5CDD505-2E9C-101B-9397-08002B2CF9AE}" pid="33" name="SMTPCC">
    <vt:lpwstr/>
  </property>
  <property fmtid="{D5CDD505-2E9C-101B-9397-08002B2CF9AE}" pid="34" name="Received by address type">
    <vt:lpwstr/>
  </property>
  <property fmtid="{D5CDD505-2E9C-101B-9397-08002B2CF9AE}" pid="35" name="SMTPTo">
    <vt:lpwstr/>
  </property>
  <property fmtid="{D5CDD505-2E9C-101B-9397-08002B2CF9AE}" pid="36" name="CC">
    <vt:lpwstr/>
  </property>
  <property fmtid="{D5CDD505-2E9C-101B-9397-08002B2CF9AE}" pid="37" name="Internet message id">
    <vt:lpwstr/>
  </property>
  <property fmtid="{D5CDD505-2E9C-101B-9397-08002B2CF9AE}" pid="38" name="Sender address type">
    <vt:lpwstr>EX</vt:lpwstr>
  </property>
  <property fmtid="{D5CDD505-2E9C-101B-9397-08002B2CF9AE}" pid="39" name="Has attachment">
    <vt:bool>true</vt:bool>
  </property>
  <property fmtid="{D5CDD505-2E9C-101B-9397-08002B2CF9AE}" pid="40" name="Received representing name">
    <vt:lpwstr/>
  </property>
  <property fmtid="{D5CDD505-2E9C-101B-9397-08002B2CF9AE}" pid="41" name="To">
    <vt:lpwstr/>
  </property>
  <property fmtid="{D5CDD505-2E9C-101B-9397-08002B2CF9AE}" pid="42" name="Received by e-mail address">
    <vt:lpwstr/>
  </property>
  <property fmtid="{D5CDD505-2E9C-101B-9397-08002B2CF9AE}" pid="43" name="MatterName">
    <vt:lpwstr>Meetings</vt:lpwstr>
  </property>
  <property fmtid="{D5CDD505-2E9C-101B-9397-08002B2CF9AE}" pid="44" name="Created">
    <vt:lpwstr>2023-08-31T01:38:48+00:00</vt:lpwstr>
  </property>
  <property fmtid="{D5CDD505-2E9C-101B-9397-08002B2CF9AE}" pid="45" name="MatterCode">
    <vt:lpwstr>2386-0008</vt:lpwstr>
  </property>
  <property fmtid="{D5CDD505-2E9C-101B-9397-08002B2CF9AE}" pid="46" name="h3151e0ab7d947c98c71979ae9b5c760">
    <vt:lpwstr>General Documents|4efb5274-34f6-41cd-aa62-c0a93c2c53c5</vt:lpwstr>
  </property>
  <property fmtid="{D5CDD505-2E9C-101B-9397-08002B2CF9AE}" pid="47" name="ContentType">
    <vt:lpwstr>DMS Document</vt:lpwstr>
  </property>
  <property fmtid="{D5CDD505-2E9C-101B-9397-08002B2CF9AE}" pid="48" name="Modified">
    <vt:lpwstr>2023-11-02T18:23:22+00:00</vt:lpwstr>
  </property>
  <property fmtid="{D5CDD505-2E9C-101B-9397-08002B2CF9AE}" pid="49" name="ClientName">
    <vt:lpwstr>Vistas at West Mesa Metropolitan District</vt:lpwstr>
  </property>
  <property fmtid="{D5CDD505-2E9C-101B-9397-08002B2CF9AE}" pid="50" name="Title">
    <vt:lpwstr>PowerPoint Presentation</vt:lpwstr>
  </property>
  <property fmtid="{D5CDD505-2E9C-101B-9397-08002B2CF9AE}" pid="51" name="ClientCode">
    <vt:lpwstr>2386</vt:lpwstr>
  </property>
  <property fmtid="{D5CDD505-2E9C-101B-9397-08002B2CF9AE}" pid="52" name="m215acda39ed427fb4f5506e24a8db00">
    <vt:lpwstr>General Documents|4efb5274-34f6-41cd-aa62-c0a93c2c53c5</vt:lpwstr>
  </property>
  <property fmtid="{D5CDD505-2E9C-101B-9397-08002B2CF9AE}" pid="53" name="DocumentComments">
    <vt:lpwstr/>
  </property>
  <property fmtid="{D5CDD505-2E9C-101B-9397-08002B2CF9AE}" pid="54" name="_dlc_DocId">
    <vt:lpwstr>C6SYZMUHNHHM-1477202261-291</vt:lpwstr>
  </property>
  <property fmtid="{D5CDD505-2E9C-101B-9397-08002B2CF9AE}" pid="55" name="_dlc_DocIdUrl">
    <vt:lpwstr>https://whitebearankele.sharepoint.com/sites/DMS_2386/_layouts/15/DocIdRedir.aspx?ID=C6SYZMUHNHHM-1477202261-291, C6SYZMUHNHHM-1477202261-291</vt:lpwstr>
  </property>
</Properties>
</file>