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1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1CFD2-D259-DFE8-8EA1-EABDDEA1C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54E9E-E61F-CBD6-215B-FA96D7D9DD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00445-26B5-2F30-DF0E-372A3312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03F4D-BC75-2550-14FF-BBC1DE95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6CEF9-24D7-A799-5505-0F176AA4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6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8F034-598C-2188-DD8F-F2372A7A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11ACC-15BC-B165-D428-A4760FC1C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7BA14-359C-4B70-1633-7DDC98B5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530C0-8F5C-C9E4-47BC-D7312728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A88DB-3230-5EE1-D98A-64B0C6D34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1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178C64-E7A5-A72E-858F-E60D13441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33F2F2-B40F-46D1-AE03-BCBABAABD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6C939-7865-21E0-418B-1E9746BE9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D1D5-BE0D-165D-AD25-7268E436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26386-4642-CA3D-CA41-B0479153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3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CF8E8-BC0F-E519-C2DA-D24617B7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526-87E2-F910-329F-84B08A101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D5B72-C4CF-EB0E-52A9-49581E86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70E6C-9AB3-8F5D-0537-F092B88E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399DC-4F60-A73F-002B-22BA6DFDC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4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01A8E-EEFA-CA11-D7B0-C71615D6E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180AB-3DFC-AC0A-0E35-B7F7856CD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5E361-1E76-BDA0-F462-2FE43A04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1370-279C-89FB-84A6-DA76C400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7E42-68A7-3CC4-F0B9-3A92605E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6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2120-81C1-FF15-B31B-2DC5FD2F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037E-7F9C-9A8E-C647-9493E8B57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7B610-6819-FA12-4F54-665B1CFA7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78C57-6071-F571-EC11-6F622375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EA361-95F2-39EF-3781-3023F80A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FB1A6-B37E-2F1D-753F-C8949526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8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83B5F-D15B-F61E-B712-0C3353F90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D8803-E9B6-4E96-F459-D1E11A317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1EF57-717B-E566-8469-58E410205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32ED14-6121-0BF5-29A1-173977AA06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E1FB8E-A3E7-2838-43C5-85FB0AF5E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BB501-3AA5-362C-9E8D-716991DB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1E53D5-86BE-D21B-8FCA-4EBAD5C4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86A518-2980-98A9-F76E-D0D7908F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6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32293-F9DD-B368-41FA-32D2A23A3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2C9FE-FEEB-8310-C6CA-C7EA55D19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09ADD-763E-62C6-7945-13E6518D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8F5902-E7C6-7F38-789A-1D8DF922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5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199708-17F4-4D22-5B26-E5B14F42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49003-B4A2-1F09-F6E7-8BEC6BA6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2BAAF-3B0E-ED51-FE79-0924B55D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2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CD923-88E4-390A-9BCB-E855F053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8C39A-AF89-FAAC-59C0-F3F932F54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DFE78-4606-F119-F2B2-A5357020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C79A1-691F-FBE8-16CD-312EFAE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69C59-0CDC-3F5E-5590-004F86E9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9960-F3E8-3D05-77F7-C903C2DB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9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7A66-D565-75F7-FEB1-E6A027F09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B7BCA-4337-68B8-1847-001EEB3C9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D4A71-54CF-81C8-0698-FAB329257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73AC0-D0BB-EEBE-D4D8-48D7A37AC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7051B-80E7-3AFC-A8AD-3C8DCD6A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51CE4-CB41-26C9-B2EA-F1B35F8F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1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4615EB-7773-0825-7E82-811CF0543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55C0D-0A27-29FB-8393-CB6DB481E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74DC4-380D-039A-099E-925B50287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E3532-A824-49E8-84C8-C89873CEEC1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9844A-2851-C21B-48BE-92E9106B3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7ED3D-3C74-EE71-C49A-A5C1E9EEF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6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video.cloudoffice.avaya.com/join/95378961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1476E5-9EEF-0D3E-E936-66B3F3ECC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882" y="287271"/>
            <a:ext cx="10541479" cy="4707802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61191D"/>
                </a:solidFill>
              </a:rPr>
              <a:t>BARNES CENNTER METROPOLITAN DISTRICT</a:t>
            </a:r>
            <a:br>
              <a:rPr lang="en-US" sz="4000" b="1" dirty="0">
                <a:solidFill>
                  <a:srgbClr val="61191D"/>
                </a:solidFill>
              </a:rPr>
            </a:br>
            <a:br>
              <a:rPr lang="en-US" sz="4000" dirty="0">
                <a:solidFill>
                  <a:srgbClr val="61191D"/>
                </a:solidFill>
              </a:rPr>
            </a:br>
            <a:r>
              <a:rPr lang="en-US" sz="3600" dirty="0">
                <a:solidFill>
                  <a:srgbClr val="61191D"/>
                </a:solidFill>
              </a:rPr>
              <a:t>ANNUAL TOWN  HALL MEETING </a:t>
            </a:r>
            <a:br>
              <a:rPr lang="en-US" sz="3600" dirty="0">
                <a:solidFill>
                  <a:srgbClr val="61191D"/>
                </a:solidFill>
              </a:rPr>
            </a:br>
            <a:br>
              <a:rPr lang="en-US" sz="3600" dirty="0">
                <a:solidFill>
                  <a:srgbClr val="61191D"/>
                </a:solidFill>
              </a:rPr>
            </a:br>
            <a:r>
              <a:rPr lang="en-US" sz="3600" dirty="0">
                <a:solidFill>
                  <a:srgbClr val="61191D"/>
                </a:solidFill>
              </a:rPr>
              <a:t>December 4, 2024, at 10:00 am</a:t>
            </a:r>
            <a:br>
              <a:rPr lang="en-US" sz="4000" dirty="0">
                <a:solidFill>
                  <a:srgbClr val="61191D"/>
                </a:solidFill>
              </a:rPr>
            </a:br>
            <a:endParaRPr lang="en-US" sz="4000" dirty="0">
              <a:solidFill>
                <a:srgbClr val="61191D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696B0-6563-3846-F6A6-30CE969EA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5292" y="5282344"/>
            <a:ext cx="4076708" cy="1590742"/>
          </a:xfrm>
        </p:spPr>
        <p:txBody>
          <a:bodyPr anchor="ctr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2000" u="sng" dirty="0">
                <a:solidFill>
                  <a:srgbClr val="FFFFFF"/>
                </a:solidFill>
              </a:rPr>
              <a:t>Held Virtual: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https://video.cloudoffice.avaya.com/join/953789610</a:t>
            </a:r>
            <a:endParaRPr lang="en-US" sz="16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United States: +1 (213) 463-4500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 Access Code: 953 789 610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AD555199-B217-8763-196A-46335B324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82" y="5584701"/>
            <a:ext cx="5975927" cy="98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47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F3859A-1F84-40C0-9833-79A6B4B15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249142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61191D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2DBC3-13ED-F597-99B8-CDD30F06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000" dirty="0"/>
              <a:t>Call to Order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Current Public Infrastructure Projects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Current Bond Status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Review Current Year to Last Month Unaudited Financial Statements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Questions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Adjourn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F4C16906-6FEE-4C0D-8171-9C7685749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5093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69CE33-5E70-A011-2282-903FDF5D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Agenda Item 2)</a:t>
            </a:r>
            <a:br>
              <a:rPr lang="en-US" sz="3400">
                <a:solidFill>
                  <a:srgbClr val="FFFFFF"/>
                </a:solidFill>
              </a:rPr>
            </a:br>
            <a:r>
              <a:rPr lang="en-US" sz="3400">
                <a:solidFill>
                  <a:srgbClr val="FFFFFF"/>
                </a:solidFill>
              </a:rPr>
              <a:t>Current Public Infrastructure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499A7-346E-E20F-49BB-5327780C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01328"/>
            <a:ext cx="4807528" cy="4000227"/>
          </a:xfrm>
        </p:spPr>
        <p:txBody>
          <a:bodyPr anchor="t">
            <a:normAutofit/>
          </a:bodyPr>
          <a:lstStyle/>
          <a:p>
            <a:r>
              <a:rPr lang="en-US" sz="2000" dirty="0"/>
              <a:t>The District currently has no infrastructure projects planned.</a:t>
            </a:r>
            <a:endParaRPr lang="en-US" sz="1600" dirty="0"/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ED890054-2770-9492-65BB-3E2F7588F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404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10708E-D207-2F35-2D95-38AAE426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Agenda Item 3)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Current Bond and Debt Status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658126D9-9594-9C5A-379C-AFC83219C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814" y="6038680"/>
            <a:ext cx="1271422" cy="673853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2C138BD-83C0-D72F-346F-0CC7C8BC9E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530651"/>
              </p:ext>
            </p:extLst>
          </p:nvPr>
        </p:nvGraphicFramePr>
        <p:xfrm>
          <a:off x="784514" y="1743762"/>
          <a:ext cx="9893300" cy="944880"/>
        </p:xfrm>
        <a:graphic>
          <a:graphicData uri="http://schemas.openxmlformats.org/drawingml/2006/table">
            <a:tbl>
              <a:tblPr/>
              <a:tblGrid>
                <a:gridCol w="2345736">
                  <a:extLst>
                    <a:ext uri="{9D8B030D-6E8A-4147-A177-3AD203B41FA5}">
                      <a16:colId xmlns:a16="http://schemas.microsoft.com/office/drawing/2014/main" val="1550951667"/>
                    </a:ext>
                  </a:extLst>
                </a:gridCol>
                <a:gridCol w="2320377">
                  <a:extLst>
                    <a:ext uri="{9D8B030D-6E8A-4147-A177-3AD203B41FA5}">
                      <a16:colId xmlns:a16="http://schemas.microsoft.com/office/drawing/2014/main" val="542504135"/>
                    </a:ext>
                  </a:extLst>
                </a:gridCol>
                <a:gridCol w="1131659">
                  <a:extLst>
                    <a:ext uri="{9D8B030D-6E8A-4147-A177-3AD203B41FA5}">
                      <a16:colId xmlns:a16="http://schemas.microsoft.com/office/drawing/2014/main" val="1009726555"/>
                    </a:ext>
                  </a:extLst>
                </a:gridCol>
                <a:gridCol w="786139">
                  <a:extLst>
                    <a:ext uri="{9D8B030D-6E8A-4147-A177-3AD203B41FA5}">
                      <a16:colId xmlns:a16="http://schemas.microsoft.com/office/drawing/2014/main" val="655595705"/>
                    </a:ext>
                  </a:extLst>
                </a:gridCol>
                <a:gridCol w="3309389">
                  <a:extLst>
                    <a:ext uri="{9D8B030D-6E8A-4147-A177-3AD203B41FA5}">
                      <a16:colId xmlns:a16="http://schemas.microsoft.com/office/drawing/2014/main" val="2819880405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Bond Amounts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Lender/Trustee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Interest Rate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Issued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BALANCE AS OF 12/31/2024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30483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 Bonds: $1,261,296.51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6.5%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6/9/2022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$1,261,296.51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17836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Maturity Date: Dec. 1, 2051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8/26/2021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311130"/>
                  </a:ext>
                </a:extLst>
              </a:tr>
            </a:tbl>
          </a:graphicData>
        </a:graphic>
      </p:graphicFrame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B794957B-60F2-BCE1-407D-89FCDF6C3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158788"/>
              </p:ext>
            </p:extLst>
          </p:nvPr>
        </p:nvGraphicFramePr>
        <p:xfrm>
          <a:off x="784514" y="3820775"/>
          <a:ext cx="9893300" cy="219999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46650">
                  <a:extLst>
                    <a:ext uri="{9D8B030D-6E8A-4147-A177-3AD203B41FA5}">
                      <a16:colId xmlns:a16="http://schemas.microsoft.com/office/drawing/2014/main" val="3105066204"/>
                    </a:ext>
                  </a:extLst>
                </a:gridCol>
                <a:gridCol w="4946650">
                  <a:extLst>
                    <a:ext uri="{9D8B030D-6E8A-4147-A177-3AD203B41FA5}">
                      <a16:colId xmlns:a16="http://schemas.microsoft.com/office/drawing/2014/main" val="3529475169"/>
                    </a:ext>
                  </a:extLst>
                </a:gridCol>
              </a:tblGrid>
              <a:tr h="401679">
                <a:tc gridSpan="2">
                  <a:txBody>
                    <a:bodyPr/>
                    <a:lstStyle/>
                    <a:p>
                      <a:r>
                        <a:rPr lang="en-US" dirty="0"/>
                        <a:t>How to Calculate your Property Taxes: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812691"/>
                  </a:ext>
                </a:extLst>
              </a:tr>
              <a:tr h="983009">
                <a:tc>
                  <a:txBody>
                    <a:bodyPr/>
                    <a:lstStyle/>
                    <a:p>
                      <a:endParaRPr lang="en-US" sz="1600" dirty="0"/>
                    </a:p>
                    <a:p>
                      <a:r>
                        <a:rPr lang="en-US" sz="1600" dirty="0"/>
                        <a:t>Market Value of your home</a:t>
                      </a:r>
                    </a:p>
                    <a:p>
                      <a:r>
                        <a:rPr lang="en-US" sz="1600" dirty="0"/>
                        <a:t>X (times) Residential Assessment Rate (RAR)</a:t>
                      </a:r>
                    </a:p>
                    <a:p>
                      <a:r>
                        <a:rPr lang="en-US" sz="1600" dirty="0"/>
                        <a:t>= Assessed Valuation (AV)</a:t>
                      </a:r>
                    </a:p>
                    <a:p>
                      <a:r>
                        <a:rPr lang="en-US" sz="1600" dirty="0"/>
                        <a:t>AV x (times) Mill Levy Rate</a:t>
                      </a:r>
                    </a:p>
                    <a:p>
                      <a:r>
                        <a:rPr lang="en-US" sz="1600" dirty="0"/>
                        <a:t>÷ (divided by) 1,000</a:t>
                      </a:r>
                    </a:p>
                    <a:p>
                      <a:r>
                        <a:rPr lang="en-US" sz="1600" b="1" dirty="0"/>
                        <a:t>= Annual Property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dirty="0"/>
                        <a:t>EXAMPLE:</a:t>
                      </a:r>
                    </a:p>
                    <a:p>
                      <a:r>
                        <a:rPr lang="en-US" sz="1600" dirty="0"/>
                        <a:t>Home Value is $500,000</a:t>
                      </a:r>
                    </a:p>
                    <a:p>
                      <a:r>
                        <a:rPr lang="en-US" sz="1600" dirty="0"/>
                        <a:t>$500,000 x 6.7% (current RAR)</a:t>
                      </a:r>
                    </a:p>
                    <a:p>
                      <a:r>
                        <a:rPr lang="en-US" sz="1600" dirty="0"/>
                        <a:t>= 33,500 (AV)</a:t>
                      </a:r>
                    </a:p>
                    <a:p>
                      <a:r>
                        <a:rPr lang="en-US" sz="1600" dirty="0"/>
                        <a:t>33,500 x 38.000 (current mill levy) = 1,864,007</a:t>
                      </a:r>
                    </a:p>
                    <a:p>
                      <a:r>
                        <a:rPr lang="en-US" sz="1600" dirty="0"/>
                        <a:t>÷ 1,000 </a:t>
                      </a:r>
                    </a:p>
                    <a:p>
                      <a:r>
                        <a:rPr lang="en-US" sz="1600" b="1" dirty="0"/>
                        <a:t>= $1,273/ year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3668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E77220-AE9C-3257-C091-01AD0DD06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831540"/>
              </p:ext>
            </p:extLst>
          </p:nvPr>
        </p:nvGraphicFramePr>
        <p:xfrm>
          <a:off x="1667164" y="2934668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0712093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0346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 &amp; Maintenance Mill Levy</a:t>
                      </a:r>
                    </a:p>
                    <a:p>
                      <a:pPr algn="ctr"/>
                      <a:r>
                        <a:rPr lang="en-US" dirty="0"/>
                        <a:t>8.000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Debt Service Mill Levy</a:t>
                      </a:r>
                    </a:p>
                    <a:p>
                      <a:pPr algn="ctr"/>
                      <a:r>
                        <a:rPr lang="en-US" dirty="0"/>
                        <a:t>30.00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09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59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2F076-1842-D029-EDD0-AE8EFB629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Agenda Item 4)</a:t>
            </a:r>
            <a:b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Unaudited Financial Statements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1A362C-3F54-DD8F-F363-F17EA65D42F1}"/>
              </a:ext>
            </a:extLst>
          </p:cNvPr>
          <p:cNvSpPr txBox="1"/>
          <p:nvPr/>
        </p:nvSpPr>
        <p:spPr>
          <a:xfrm>
            <a:off x="660042" y="806824"/>
            <a:ext cx="2919738" cy="1494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u="sng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Profit and Loss versus 2024 Budget Comparison (part 1 of 3)</a:t>
            </a:r>
          </a:p>
        </p:txBody>
      </p:sp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6B4AFB88-28E4-7F87-C1BF-33ABBBF12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798"/>
          <a:stretch/>
        </p:blipFill>
        <p:spPr>
          <a:xfrm>
            <a:off x="4502428" y="1400175"/>
            <a:ext cx="7225748" cy="4133324"/>
          </a:xfrm>
          <a:prstGeom prst="rect">
            <a:avLst/>
          </a:prstGeom>
        </p:spPr>
      </p:pic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6609530B-7B9E-DD0F-E118-EB8ED376D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485" y="5804180"/>
            <a:ext cx="1929867" cy="1022829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6" name="FILTER" hidden="1">
            <a:extLst>
              <a:ext uri="{FF2B5EF4-FFF2-40B4-BE49-F238E27FC236}">
                <a16:creationId xmlns:a16="http://schemas.microsoft.com/office/drawing/2014/main" id="{95F13BFC-37F8-8A45-A6C9-D49767675C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pic>
        <p:nvPicPr>
          <p:cNvPr id="7" name="HEADER" hidden="1">
            <a:extLst>
              <a:ext uri="{FF2B5EF4-FFF2-40B4-BE49-F238E27FC236}">
                <a16:creationId xmlns:a16="http://schemas.microsoft.com/office/drawing/2014/main" id="{0F1A45A6-401E-A04E-4704-2BF4FEFD53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pic>
        <p:nvPicPr>
          <p:cNvPr id="12" name="FILTER" hidden="1">
            <a:extLst>
              <a:ext uri="{FF2B5EF4-FFF2-40B4-BE49-F238E27FC236}">
                <a16:creationId xmlns:a16="http://schemas.microsoft.com/office/drawing/2014/main" id="{800E3BAD-F5A6-BDAD-54BB-A6F31F070F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8238" y="1825625"/>
            <a:ext cx="914400" cy="228600"/>
          </a:xfrm>
          <a:prstGeom prst="rect">
            <a:avLst/>
          </a:prstGeom>
        </p:spPr>
      </p:pic>
      <p:pic>
        <p:nvPicPr>
          <p:cNvPr id="14" name="HEADER" hidden="1">
            <a:extLst>
              <a:ext uri="{FF2B5EF4-FFF2-40B4-BE49-F238E27FC236}">
                <a16:creationId xmlns:a16="http://schemas.microsoft.com/office/drawing/2014/main" id="{10DC3098-A49E-D00D-D852-B0C265DD44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8238" y="1825625"/>
            <a:ext cx="914400" cy="228600"/>
          </a:xfrm>
          <a:prstGeom prst="rect">
            <a:avLst/>
          </a:prstGeom>
        </p:spPr>
      </p:pic>
      <p:pic>
        <p:nvPicPr>
          <p:cNvPr id="16" name="FILTER" hidden="1">
            <a:extLst>
              <a:ext uri="{63B3BB69-23CF-44E3-9099-C40C66FF867C}">
                <a14:compatExt xmlns:a14="http://schemas.microsoft.com/office/drawing/2010/main" spid="_x0000_s1025"/>
              </a:ext>
              <a:ext uri="{FF2B5EF4-FFF2-40B4-BE49-F238E27FC236}">
                <a16:creationId xmlns:a16="http://schemas.microsoft.com/office/drawing/2014/main" id="{00000000-0008-0000-0100-0000010400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3948" y="2245042"/>
            <a:ext cx="1139270" cy="228600"/>
          </a:xfrm>
          <a:prstGeom prst="rect">
            <a:avLst/>
          </a:prstGeom>
        </p:spPr>
      </p:pic>
      <p:pic>
        <p:nvPicPr>
          <p:cNvPr id="18" name="HEADER" hidden="1">
            <a:extLst>
              <a:ext uri="{63B3BB69-23CF-44E3-9099-C40C66FF867C}">
                <a14:compatExt xmlns:a14="http://schemas.microsoft.com/office/drawing/2010/main" spid="_x0000_s1026"/>
              </a:ext>
              <a:ext uri="{FF2B5EF4-FFF2-40B4-BE49-F238E27FC236}">
                <a16:creationId xmlns:a16="http://schemas.microsoft.com/office/drawing/2014/main" id="{00000000-0008-0000-0100-000002040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948" y="2245042"/>
            <a:ext cx="113927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0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3B122-463C-408F-F37F-644323FD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>
                <a:solidFill>
                  <a:srgbClr val="61191D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3AACBFAE-3922-BBD7-C359-A10D9D315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2918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5474</TotalTime>
  <Words>255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BARNES CENNTER METROPOLITAN DISTRICT  ANNUAL TOWN  HALL MEETING   December 4, 2024, at 10:00 am </vt:lpstr>
      <vt:lpstr>AGENDA</vt:lpstr>
      <vt:lpstr>Agenda Item 2) Current Public Infrastructure Projects</vt:lpstr>
      <vt:lpstr>Agenda Item 3) Current Bond and Debt Status</vt:lpstr>
      <vt:lpstr>Agenda Item 4) Unaudited Financial Statements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Harris</dc:creator>
  <cp:lastModifiedBy>Rebecca Harris</cp:lastModifiedBy>
  <cp:revision>19</cp:revision>
  <dcterms:created xsi:type="dcterms:W3CDTF">2023-09-20T18:15:53Z</dcterms:created>
  <dcterms:modified xsi:type="dcterms:W3CDTF">2024-12-02T23:47:28Z</dcterms:modified>
</cp:coreProperties>
</file>